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9"/>
  </p:notesMasterIdLst>
  <p:sldIdLst>
    <p:sldId id="256" r:id="rId2"/>
    <p:sldId id="257" r:id="rId3"/>
    <p:sldId id="258" r:id="rId4"/>
    <p:sldId id="262" r:id="rId5"/>
    <p:sldId id="261" r:id="rId6"/>
    <p:sldId id="263" r:id="rId7"/>
    <p:sldId id="26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7560" autoAdjust="0"/>
  </p:normalViewPr>
  <p:slideViewPr>
    <p:cSldViewPr snapToGrid="0">
      <p:cViewPr varScale="1">
        <p:scale>
          <a:sx n="86" d="100"/>
          <a:sy n="86" d="100"/>
        </p:scale>
        <p:origin x="52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9461F3-67AC-4EB9-9D8E-744B955E823E}"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ru-RU"/>
        </a:p>
      </dgm:t>
    </dgm:pt>
    <dgm:pt modelId="{7B314DD6-7D5A-4CC8-AB41-12DC28465BD8}">
      <dgm:prSet phldrT="[Текст]"/>
      <dgm:spPr/>
      <dgm:t>
        <a:bodyPr/>
        <a:lstStyle/>
        <a:p>
          <a:r>
            <a:rPr lang="uk-UA" dirty="0" smtClean="0"/>
            <a:t>29%</a:t>
          </a:r>
          <a:endParaRPr lang="ru-RU" dirty="0"/>
        </a:p>
      </dgm:t>
    </dgm:pt>
    <dgm:pt modelId="{F6DC61AF-5DF3-4F0B-989F-7A94E836A617}" type="parTrans" cxnId="{0F4A2BEB-C563-412A-AC5A-3BCFC235A4D1}">
      <dgm:prSet/>
      <dgm:spPr/>
      <dgm:t>
        <a:bodyPr/>
        <a:lstStyle/>
        <a:p>
          <a:endParaRPr lang="ru-RU"/>
        </a:p>
      </dgm:t>
    </dgm:pt>
    <dgm:pt modelId="{761BFF7B-8DB8-4399-9D77-662C80853876}" type="sibTrans" cxnId="{0F4A2BEB-C563-412A-AC5A-3BCFC235A4D1}">
      <dgm:prSet/>
      <dgm:spPr/>
      <dgm:t>
        <a:bodyPr/>
        <a:lstStyle/>
        <a:p>
          <a:endParaRPr lang="ru-RU"/>
        </a:p>
      </dgm:t>
    </dgm:pt>
    <dgm:pt modelId="{52E56E4B-CA25-499D-AF9D-5F5E72B19CA7}">
      <dgm:prSet phldrT="[Текст]"/>
      <dgm:spPr/>
      <dgm:t>
        <a:bodyPr/>
        <a:lstStyle/>
        <a:p>
          <a:r>
            <a:rPr lang="uk-UA" dirty="0" smtClean="0"/>
            <a:t>Розвиток нового продукту</a:t>
          </a:r>
          <a:endParaRPr lang="ru-RU" dirty="0"/>
        </a:p>
      </dgm:t>
    </dgm:pt>
    <dgm:pt modelId="{530C0508-F2C4-481D-8D8C-21DB27179DE7}" type="parTrans" cxnId="{E98C7146-5786-4B18-B118-CEC5F641413A}">
      <dgm:prSet/>
      <dgm:spPr/>
      <dgm:t>
        <a:bodyPr/>
        <a:lstStyle/>
        <a:p>
          <a:endParaRPr lang="ru-RU"/>
        </a:p>
      </dgm:t>
    </dgm:pt>
    <dgm:pt modelId="{74369D84-19C5-4A8A-B579-46343E667A79}" type="sibTrans" cxnId="{E98C7146-5786-4B18-B118-CEC5F641413A}">
      <dgm:prSet/>
      <dgm:spPr/>
      <dgm:t>
        <a:bodyPr/>
        <a:lstStyle/>
        <a:p>
          <a:endParaRPr lang="ru-RU"/>
        </a:p>
      </dgm:t>
    </dgm:pt>
    <dgm:pt modelId="{328C1E36-E2A8-4566-AA4F-808FCADD68E8}">
      <dgm:prSet phldrT="[Текст]"/>
      <dgm:spPr/>
      <dgm:t>
        <a:bodyPr/>
        <a:lstStyle/>
        <a:p>
          <a:r>
            <a:rPr lang="uk-UA" dirty="0" smtClean="0"/>
            <a:t>26%</a:t>
          </a:r>
          <a:endParaRPr lang="ru-RU" dirty="0"/>
        </a:p>
      </dgm:t>
    </dgm:pt>
    <dgm:pt modelId="{6B6F609C-92B5-4672-A6E6-D784977C7E68}" type="parTrans" cxnId="{C5E5548C-5663-406D-AD92-BF0FEE7055C5}">
      <dgm:prSet/>
      <dgm:spPr/>
      <dgm:t>
        <a:bodyPr/>
        <a:lstStyle/>
        <a:p>
          <a:endParaRPr lang="ru-RU"/>
        </a:p>
      </dgm:t>
    </dgm:pt>
    <dgm:pt modelId="{0E964AA7-A669-47B7-9683-86AFE902BF7B}" type="sibTrans" cxnId="{C5E5548C-5663-406D-AD92-BF0FEE7055C5}">
      <dgm:prSet/>
      <dgm:spPr/>
      <dgm:t>
        <a:bodyPr/>
        <a:lstStyle/>
        <a:p>
          <a:endParaRPr lang="ru-RU"/>
        </a:p>
      </dgm:t>
    </dgm:pt>
    <dgm:pt modelId="{AA8056D5-C960-49CE-9938-8D155E6C10E2}">
      <dgm:prSet phldrT="[Текст]"/>
      <dgm:spPr/>
      <dgm:t>
        <a:bodyPr/>
        <a:lstStyle/>
        <a:p>
          <a:r>
            <a:rPr lang="uk-UA" dirty="0" smtClean="0"/>
            <a:t>Рішення для кібербезпеки</a:t>
          </a:r>
          <a:endParaRPr lang="ru-RU" dirty="0"/>
        </a:p>
      </dgm:t>
    </dgm:pt>
    <dgm:pt modelId="{793033A1-9783-4FD1-BAC1-856A959C4E89}" type="parTrans" cxnId="{8FA36833-940F-4829-80B0-2471ADDE7AE8}">
      <dgm:prSet/>
      <dgm:spPr/>
      <dgm:t>
        <a:bodyPr/>
        <a:lstStyle/>
        <a:p>
          <a:endParaRPr lang="ru-RU"/>
        </a:p>
      </dgm:t>
    </dgm:pt>
    <dgm:pt modelId="{36B6F12B-FF34-48F5-95A4-D0E462336E05}" type="sibTrans" cxnId="{8FA36833-940F-4829-80B0-2471ADDE7AE8}">
      <dgm:prSet/>
      <dgm:spPr/>
      <dgm:t>
        <a:bodyPr/>
        <a:lstStyle/>
        <a:p>
          <a:endParaRPr lang="ru-RU"/>
        </a:p>
      </dgm:t>
    </dgm:pt>
    <dgm:pt modelId="{FAC6E09D-885E-4D18-A33A-1ED942A0856A}">
      <dgm:prSet phldrT="[Текст]"/>
      <dgm:spPr/>
      <dgm:t>
        <a:bodyPr/>
        <a:lstStyle/>
        <a:p>
          <a:r>
            <a:rPr lang="uk-UA" dirty="0" smtClean="0"/>
            <a:t>24%</a:t>
          </a:r>
          <a:endParaRPr lang="ru-RU" dirty="0"/>
        </a:p>
      </dgm:t>
    </dgm:pt>
    <dgm:pt modelId="{3A558861-2BAB-4208-A669-6DC6A28AD44A}" type="parTrans" cxnId="{EA627D6C-C493-4E8B-959D-31997F5259C6}">
      <dgm:prSet/>
      <dgm:spPr/>
      <dgm:t>
        <a:bodyPr/>
        <a:lstStyle/>
        <a:p>
          <a:endParaRPr lang="ru-RU"/>
        </a:p>
      </dgm:t>
    </dgm:pt>
    <dgm:pt modelId="{4E453F4D-67E7-45DB-A828-B5273F726267}" type="sibTrans" cxnId="{EA627D6C-C493-4E8B-959D-31997F5259C6}">
      <dgm:prSet/>
      <dgm:spPr/>
      <dgm:t>
        <a:bodyPr/>
        <a:lstStyle/>
        <a:p>
          <a:endParaRPr lang="ru-RU"/>
        </a:p>
      </dgm:t>
    </dgm:pt>
    <dgm:pt modelId="{7AA7A340-088F-4726-8D2A-3E0400CBE216}">
      <dgm:prSet phldrT="[Текст]"/>
      <dgm:spPr/>
      <dgm:t>
        <a:bodyPr/>
        <a:lstStyle/>
        <a:p>
          <a:r>
            <a:rPr lang="uk-UA" dirty="0" smtClean="0"/>
            <a:t>Збільшення можливостей аналізу даних</a:t>
          </a:r>
          <a:endParaRPr lang="ru-RU" dirty="0"/>
        </a:p>
      </dgm:t>
    </dgm:pt>
    <dgm:pt modelId="{235783D8-6D3A-4874-889D-BD36174B3E3C}" type="parTrans" cxnId="{61C301F2-D967-40DD-B60A-E4C9B22E238D}">
      <dgm:prSet/>
      <dgm:spPr/>
      <dgm:t>
        <a:bodyPr/>
        <a:lstStyle/>
        <a:p>
          <a:endParaRPr lang="ru-RU"/>
        </a:p>
      </dgm:t>
    </dgm:pt>
    <dgm:pt modelId="{80DCEF11-7C84-4899-B226-DEAE405E2253}" type="sibTrans" cxnId="{61C301F2-D967-40DD-B60A-E4C9B22E238D}">
      <dgm:prSet/>
      <dgm:spPr/>
      <dgm:t>
        <a:bodyPr/>
        <a:lstStyle/>
        <a:p>
          <a:endParaRPr lang="ru-RU"/>
        </a:p>
      </dgm:t>
    </dgm:pt>
    <dgm:pt modelId="{EFA21E6C-C9DD-46B6-9229-102F8C51FC86}" type="pres">
      <dgm:prSet presAssocID="{A39461F3-67AC-4EB9-9D8E-744B955E823E}" presName="Name0" presStyleCnt="0">
        <dgm:presLayoutVars>
          <dgm:dir/>
          <dgm:animLvl val="lvl"/>
          <dgm:resizeHandles val="exact"/>
        </dgm:presLayoutVars>
      </dgm:prSet>
      <dgm:spPr/>
    </dgm:pt>
    <dgm:pt modelId="{4CB5EB87-F1AD-420D-A1FD-6B94635C4A0B}" type="pres">
      <dgm:prSet presAssocID="{7B314DD6-7D5A-4CC8-AB41-12DC28465BD8}" presName="linNode" presStyleCnt="0"/>
      <dgm:spPr/>
    </dgm:pt>
    <dgm:pt modelId="{E637F043-9A84-4ECA-BFB1-9DD899788219}" type="pres">
      <dgm:prSet presAssocID="{7B314DD6-7D5A-4CC8-AB41-12DC28465BD8}" presName="parentText" presStyleLbl="node1" presStyleIdx="0" presStyleCnt="3">
        <dgm:presLayoutVars>
          <dgm:chMax val="1"/>
          <dgm:bulletEnabled val="1"/>
        </dgm:presLayoutVars>
      </dgm:prSet>
      <dgm:spPr/>
      <dgm:t>
        <a:bodyPr/>
        <a:lstStyle/>
        <a:p>
          <a:endParaRPr lang="ru-RU"/>
        </a:p>
      </dgm:t>
    </dgm:pt>
    <dgm:pt modelId="{6F773016-1678-403D-B66C-914C00D0D7D8}" type="pres">
      <dgm:prSet presAssocID="{7B314DD6-7D5A-4CC8-AB41-12DC28465BD8}" presName="descendantText" presStyleLbl="alignAccFollowNode1" presStyleIdx="0" presStyleCnt="3">
        <dgm:presLayoutVars>
          <dgm:bulletEnabled val="1"/>
        </dgm:presLayoutVars>
      </dgm:prSet>
      <dgm:spPr/>
      <dgm:t>
        <a:bodyPr/>
        <a:lstStyle/>
        <a:p>
          <a:endParaRPr lang="ru-RU"/>
        </a:p>
      </dgm:t>
    </dgm:pt>
    <dgm:pt modelId="{16829F6E-1A1F-460A-BB1F-7A5E9362CCF3}" type="pres">
      <dgm:prSet presAssocID="{761BFF7B-8DB8-4399-9D77-662C80853876}" presName="sp" presStyleCnt="0"/>
      <dgm:spPr/>
    </dgm:pt>
    <dgm:pt modelId="{1CBBF841-EFFC-4F34-9B8F-3B7D4A699F26}" type="pres">
      <dgm:prSet presAssocID="{328C1E36-E2A8-4566-AA4F-808FCADD68E8}" presName="linNode" presStyleCnt="0"/>
      <dgm:spPr/>
    </dgm:pt>
    <dgm:pt modelId="{8EFAFC7F-CCAA-4B55-8D50-34D4686B7C7F}" type="pres">
      <dgm:prSet presAssocID="{328C1E36-E2A8-4566-AA4F-808FCADD68E8}" presName="parentText" presStyleLbl="node1" presStyleIdx="1" presStyleCnt="3">
        <dgm:presLayoutVars>
          <dgm:chMax val="1"/>
          <dgm:bulletEnabled val="1"/>
        </dgm:presLayoutVars>
      </dgm:prSet>
      <dgm:spPr/>
    </dgm:pt>
    <dgm:pt modelId="{9449D0EE-5EF3-439D-9532-DD79E4432FB6}" type="pres">
      <dgm:prSet presAssocID="{328C1E36-E2A8-4566-AA4F-808FCADD68E8}" presName="descendantText" presStyleLbl="alignAccFollowNode1" presStyleIdx="1" presStyleCnt="3">
        <dgm:presLayoutVars>
          <dgm:bulletEnabled val="1"/>
        </dgm:presLayoutVars>
      </dgm:prSet>
      <dgm:spPr/>
      <dgm:t>
        <a:bodyPr/>
        <a:lstStyle/>
        <a:p>
          <a:endParaRPr lang="ru-RU"/>
        </a:p>
      </dgm:t>
    </dgm:pt>
    <dgm:pt modelId="{D7FAB55C-CB83-4912-A882-B76F1D5DC461}" type="pres">
      <dgm:prSet presAssocID="{0E964AA7-A669-47B7-9683-86AFE902BF7B}" presName="sp" presStyleCnt="0"/>
      <dgm:spPr/>
    </dgm:pt>
    <dgm:pt modelId="{2BE32208-8854-4FD1-A543-3FAABC115E5C}" type="pres">
      <dgm:prSet presAssocID="{FAC6E09D-885E-4D18-A33A-1ED942A0856A}" presName="linNode" presStyleCnt="0"/>
      <dgm:spPr/>
    </dgm:pt>
    <dgm:pt modelId="{4DA893EE-FCA7-46BE-9841-F0FFA022843F}" type="pres">
      <dgm:prSet presAssocID="{FAC6E09D-885E-4D18-A33A-1ED942A0856A}" presName="parentText" presStyleLbl="node1" presStyleIdx="2" presStyleCnt="3">
        <dgm:presLayoutVars>
          <dgm:chMax val="1"/>
          <dgm:bulletEnabled val="1"/>
        </dgm:presLayoutVars>
      </dgm:prSet>
      <dgm:spPr/>
    </dgm:pt>
    <dgm:pt modelId="{A49CC4C7-8D6E-4EEC-9402-562589DE944E}" type="pres">
      <dgm:prSet presAssocID="{FAC6E09D-885E-4D18-A33A-1ED942A0856A}" presName="descendantText" presStyleLbl="alignAccFollowNode1" presStyleIdx="2" presStyleCnt="3">
        <dgm:presLayoutVars>
          <dgm:bulletEnabled val="1"/>
        </dgm:presLayoutVars>
      </dgm:prSet>
      <dgm:spPr/>
      <dgm:t>
        <a:bodyPr/>
        <a:lstStyle/>
        <a:p>
          <a:endParaRPr lang="ru-RU"/>
        </a:p>
      </dgm:t>
    </dgm:pt>
  </dgm:ptLst>
  <dgm:cxnLst>
    <dgm:cxn modelId="{696515EE-6894-41E0-AB04-DD682F544A55}" type="presOf" srcId="{AA8056D5-C960-49CE-9938-8D155E6C10E2}" destId="{9449D0EE-5EF3-439D-9532-DD79E4432FB6}" srcOrd="0" destOrd="0" presId="urn:microsoft.com/office/officeart/2005/8/layout/vList5"/>
    <dgm:cxn modelId="{7B76807E-F15E-40EB-B91F-60DE801374FB}" type="presOf" srcId="{328C1E36-E2A8-4566-AA4F-808FCADD68E8}" destId="{8EFAFC7F-CCAA-4B55-8D50-34D4686B7C7F}" srcOrd="0" destOrd="0" presId="urn:microsoft.com/office/officeart/2005/8/layout/vList5"/>
    <dgm:cxn modelId="{877E8993-8A04-405C-B8FE-85FF01D3A753}" type="presOf" srcId="{7B314DD6-7D5A-4CC8-AB41-12DC28465BD8}" destId="{E637F043-9A84-4ECA-BFB1-9DD899788219}" srcOrd="0" destOrd="0" presId="urn:microsoft.com/office/officeart/2005/8/layout/vList5"/>
    <dgm:cxn modelId="{61C301F2-D967-40DD-B60A-E4C9B22E238D}" srcId="{FAC6E09D-885E-4D18-A33A-1ED942A0856A}" destId="{7AA7A340-088F-4726-8D2A-3E0400CBE216}" srcOrd="0" destOrd="0" parTransId="{235783D8-6D3A-4874-889D-BD36174B3E3C}" sibTransId="{80DCEF11-7C84-4899-B226-DEAE405E2253}"/>
    <dgm:cxn modelId="{E98C7146-5786-4B18-B118-CEC5F641413A}" srcId="{7B314DD6-7D5A-4CC8-AB41-12DC28465BD8}" destId="{52E56E4B-CA25-499D-AF9D-5F5E72B19CA7}" srcOrd="0" destOrd="0" parTransId="{530C0508-F2C4-481D-8D8C-21DB27179DE7}" sibTransId="{74369D84-19C5-4A8A-B579-46343E667A79}"/>
    <dgm:cxn modelId="{D46773EB-6E7D-4F8F-965F-233BF1CD87C6}" type="presOf" srcId="{A39461F3-67AC-4EB9-9D8E-744B955E823E}" destId="{EFA21E6C-C9DD-46B6-9229-102F8C51FC86}" srcOrd="0" destOrd="0" presId="urn:microsoft.com/office/officeart/2005/8/layout/vList5"/>
    <dgm:cxn modelId="{8FA36833-940F-4829-80B0-2471ADDE7AE8}" srcId="{328C1E36-E2A8-4566-AA4F-808FCADD68E8}" destId="{AA8056D5-C960-49CE-9938-8D155E6C10E2}" srcOrd="0" destOrd="0" parTransId="{793033A1-9783-4FD1-BAC1-856A959C4E89}" sibTransId="{36B6F12B-FF34-48F5-95A4-D0E462336E05}"/>
    <dgm:cxn modelId="{C16F8BDC-F8DF-452A-97E5-50260C67A23D}" type="presOf" srcId="{52E56E4B-CA25-499D-AF9D-5F5E72B19CA7}" destId="{6F773016-1678-403D-B66C-914C00D0D7D8}" srcOrd="0" destOrd="0" presId="urn:microsoft.com/office/officeart/2005/8/layout/vList5"/>
    <dgm:cxn modelId="{C5E5548C-5663-406D-AD92-BF0FEE7055C5}" srcId="{A39461F3-67AC-4EB9-9D8E-744B955E823E}" destId="{328C1E36-E2A8-4566-AA4F-808FCADD68E8}" srcOrd="1" destOrd="0" parTransId="{6B6F609C-92B5-4672-A6E6-D784977C7E68}" sibTransId="{0E964AA7-A669-47B7-9683-86AFE902BF7B}"/>
    <dgm:cxn modelId="{C5DAACB4-C927-4E22-825C-E88AB0C54592}" type="presOf" srcId="{7AA7A340-088F-4726-8D2A-3E0400CBE216}" destId="{A49CC4C7-8D6E-4EEC-9402-562589DE944E}" srcOrd="0" destOrd="0" presId="urn:microsoft.com/office/officeart/2005/8/layout/vList5"/>
    <dgm:cxn modelId="{CBD8DB69-1BB9-41E5-A06B-9F5AB298455C}" type="presOf" srcId="{FAC6E09D-885E-4D18-A33A-1ED942A0856A}" destId="{4DA893EE-FCA7-46BE-9841-F0FFA022843F}" srcOrd="0" destOrd="0" presId="urn:microsoft.com/office/officeart/2005/8/layout/vList5"/>
    <dgm:cxn modelId="{0F4A2BEB-C563-412A-AC5A-3BCFC235A4D1}" srcId="{A39461F3-67AC-4EB9-9D8E-744B955E823E}" destId="{7B314DD6-7D5A-4CC8-AB41-12DC28465BD8}" srcOrd="0" destOrd="0" parTransId="{F6DC61AF-5DF3-4F0B-989F-7A94E836A617}" sibTransId="{761BFF7B-8DB8-4399-9D77-662C80853876}"/>
    <dgm:cxn modelId="{EA627D6C-C493-4E8B-959D-31997F5259C6}" srcId="{A39461F3-67AC-4EB9-9D8E-744B955E823E}" destId="{FAC6E09D-885E-4D18-A33A-1ED942A0856A}" srcOrd="2" destOrd="0" parTransId="{3A558861-2BAB-4208-A669-6DC6A28AD44A}" sibTransId="{4E453F4D-67E7-45DB-A828-B5273F726267}"/>
    <dgm:cxn modelId="{24071933-C661-4BC0-BCDE-0E0A64067EFF}" type="presParOf" srcId="{EFA21E6C-C9DD-46B6-9229-102F8C51FC86}" destId="{4CB5EB87-F1AD-420D-A1FD-6B94635C4A0B}" srcOrd="0" destOrd="0" presId="urn:microsoft.com/office/officeart/2005/8/layout/vList5"/>
    <dgm:cxn modelId="{42503EBF-88D7-413E-AC9C-5928C4C02EC1}" type="presParOf" srcId="{4CB5EB87-F1AD-420D-A1FD-6B94635C4A0B}" destId="{E637F043-9A84-4ECA-BFB1-9DD899788219}" srcOrd="0" destOrd="0" presId="urn:microsoft.com/office/officeart/2005/8/layout/vList5"/>
    <dgm:cxn modelId="{8EA9489A-09EA-4231-8EFC-2F42B463532F}" type="presParOf" srcId="{4CB5EB87-F1AD-420D-A1FD-6B94635C4A0B}" destId="{6F773016-1678-403D-B66C-914C00D0D7D8}" srcOrd="1" destOrd="0" presId="urn:microsoft.com/office/officeart/2005/8/layout/vList5"/>
    <dgm:cxn modelId="{AB1A3374-92E5-4170-BBE5-F638F6555EA3}" type="presParOf" srcId="{EFA21E6C-C9DD-46B6-9229-102F8C51FC86}" destId="{16829F6E-1A1F-460A-BB1F-7A5E9362CCF3}" srcOrd="1" destOrd="0" presId="urn:microsoft.com/office/officeart/2005/8/layout/vList5"/>
    <dgm:cxn modelId="{35134225-8B53-46F5-9199-7123B532EAC5}" type="presParOf" srcId="{EFA21E6C-C9DD-46B6-9229-102F8C51FC86}" destId="{1CBBF841-EFFC-4F34-9B8F-3B7D4A699F26}" srcOrd="2" destOrd="0" presId="urn:microsoft.com/office/officeart/2005/8/layout/vList5"/>
    <dgm:cxn modelId="{D70143F7-FEBE-4D79-B66E-220162125E9E}" type="presParOf" srcId="{1CBBF841-EFFC-4F34-9B8F-3B7D4A699F26}" destId="{8EFAFC7F-CCAA-4B55-8D50-34D4686B7C7F}" srcOrd="0" destOrd="0" presId="urn:microsoft.com/office/officeart/2005/8/layout/vList5"/>
    <dgm:cxn modelId="{6F772B33-90E9-461D-8D50-84270DC029C9}" type="presParOf" srcId="{1CBBF841-EFFC-4F34-9B8F-3B7D4A699F26}" destId="{9449D0EE-5EF3-439D-9532-DD79E4432FB6}" srcOrd="1" destOrd="0" presId="urn:microsoft.com/office/officeart/2005/8/layout/vList5"/>
    <dgm:cxn modelId="{2381BE43-7935-460E-9D00-819F30F00508}" type="presParOf" srcId="{EFA21E6C-C9DD-46B6-9229-102F8C51FC86}" destId="{D7FAB55C-CB83-4912-A882-B76F1D5DC461}" srcOrd="3" destOrd="0" presId="urn:microsoft.com/office/officeart/2005/8/layout/vList5"/>
    <dgm:cxn modelId="{C61F32ED-28AB-450A-B28A-C9B39C47C90F}" type="presParOf" srcId="{EFA21E6C-C9DD-46B6-9229-102F8C51FC86}" destId="{2BE32208-8854-4FD1-A543-3FAABC115E5C}" srcOrd="4" destOrd="0" presId="urn:microsoft.com/office/officeart/2005/8/layout/vList5"/>
    <dgm:cxn modelId="{FD3B8C22-C5CE-49CB-8B53-042BA5313881}" type="presParOf" srcId="{2BE32208-8854-4FD1-A543-3FAABC115E5C}" destId="{4DA893EE-FCA7-46BE-9841-F0FFA022843F}" srcOrd="0" destOrd="0" presId="urn:microsoft.com/office/officeart/2005/8/layout/vList5"/>
    <dgm:cxn modelId="{B452680E-A735-46ED-A01F-042D8A36100A}" type="presParOf" srcId="{2BE32208-8854-4FD1-A543-3FAABC115E5C}" destId="{A49CC4C7-8D6E-4EEC-9402-562589DE944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9461F3-67AC-4EB9-9D8E-744B955E823E}" type="doc">
      <dgm:prSet loTypeId="urn:microsoft.com/office/officeart/2005/8/layout/vList5" loCatId="list" qsTypeId="urn:microsoft.com/office/officeart/2005/8/quickstyle/3d2" qsCatId="3D" csTypeId="urn:microsoft.com/office/officeart/2005/8/colors/accent1_2" csCatId="accent1" phldr="1"/>
      <dgm:spPr/>
      <dgm:t>
        <a:bodyPr/>
        <a:lstStyle/>
        <a:p>
          <a:endParaRPr lang="ru-RU"/>
        </a:p>
      </dgm:t>
    </dgm:pt>
    <dgm:pt modelId="{7B314DD6-7D5A-4CC8-AB41-12DC28465BD8}">
      <dgm:prSet phldrT="[Текст]"/>
      <dgm:spPr/>
      <dgm:t>
        <a:bodyPr/>
        <a:lstStyle/>
        <a:p>
          <a:r>
            <a:rPr lang="uk-UA" dirty="0" smtClean="0"/>
            <a:t>23%</a:t>
          </a:r>
          <a:endParaRPr lang="ru-RU" dirty="0"/>
        </a:p>
      </dgm:t>
    </dgm:pt>
    <dgm:pt modelId="{F6DC61AF-5DF3-4F0B-989F-7A94E836A617}" type="parTrans" cxnId="{0F4A2BEB-C563-412A-AC5A-3BCFC235A4D1}">
      <dgm:prSet/>
      <dgm:spPr/>
      <dgm:t>
        <a:bodyPr/>
        <a:lstStyle/>
        <a:p>
          <a:endParaRPr lang="ru-RU"/>
        </a:p>
      </dgm:t>
    </dgm:pt>
    <dgm:pt modelId="{761BFF7B-8DB8-4399-9D77-662C80853876}" type="sibTrans" cxnId="{0F4A2BEB-C563-412A-AC5A-3BCFC235A4D1}">
      <dgm:prSet/>
      <dgm:spPr/>
      <dgm:t>
        <a:bodyPr/>
        <a:lstStyle/>
        <a:p>
          <a:endParaRPr lang="ru-RU"/>
        </a:p>
      </dgm:t>
    </dgm:pt>
    <dgm:pt modelId="{52E56E4B-CA25-499D-AF9D-5F5E72B19CA7}">
      <dgm:prSet phldrT="[Текст]"/>
      <dgm:spPr/>
      <dgm:t>
        <a:bodyPr/>
        <a:lstStyle/>
        <a:p>
          <a:r>
            <a:rPr lang="uk-UA" dirty="0" smtClean="0"/>
            <a:t>Посилення уваги до клієнтів</a:t>
          </a:r>
          <a:endParaRPr lang="ru-RU" dirty="0"/>
        </a:p>
      </dgm:t>
    </dgm:pt>
    <dgm:pt modelId="{530C0508-F2C4-481D-8D8C-21DB27179DE7}" type="parTrans" cxnId="{E98C7146-5786-4B18-B118-CEC5F641413A}">
      <dgm:prSet/>
      <dgm:spPr/>
      <dgm:t>
        <a:bodyPr/>
        <a:lstStyle/>
        <a:p>
          <a:endParaRPr lang="ru-RU"/>
        </a:p>
      </dgm:t>
    </dgm:pt>
    <dgm:pt modelId="{74369D84-19C5-4A8A-B579-46343E667A79}" type="sibTrans" cxnId="{E98C7146-5786-4B18-B118-CEC5F641413A}">
      <dgm:prSet/>
      <dgm:spPr/>
      <dgm:t>
        <a:bodyPr/>
        <a:lstStyle/>
        <a:p>
          <a:endParaRPr lang="ru-RU"/>
        </a:p>
      </dgm:t>
    </dgm:pt>
    <dgm:pt modelId="{328C1E36-E2A8-4566-AA4F-808FCADD68E8}">
      <dgm:prSet phldrT="[Текст]"/>
      <dgm:spPr/>
      <dgm:t>
        <a:bodyPr/>
        <a:lstStyle/>
        <a:p>
          <a:r>
            <a:rPr lang="uk-UA" dirty="0" smtClean="0"/>
            <a:t>21%</a:t>
          </a:r>
          <a:endParaRPr lang="ru-RU" dirty="0"/>
        </a:p>
      </dgm:t>
    </dgm:pt>
    <dgm:pt modelId="{6B6F609C-92B5-4672-A6E6-D784977C7E68}" type="parTrans" cxnId="{C5E5548C-5663-406D-AD92-BF0FEE7055C5}">
      <dgm:prSet/>
      <dgm:spPr/>
      <dgm:t>
        <a:bodyPr/>
        <a:lstStyle/>
        <a:p>
          <a:endParaRPr lang="ru-RU"/>
        </a:p>
      </dgm:t>
    </dgm:pt>
    <dgm:pt modelId="{0E964AA7-A669-47B7-9683-86AFE902BF7B}" type="sibTrans" cxnId="{C5E5548C-5663-406D-AD92-BF0FEE7055C5}">
      <dgm:prSet/>
      <dgm:spPr/>
      <dgm:t>
        <a:bodyPr/>
        <a:lstStyle/>
        <a:p>
          <a:endParaRPr lang="ru-RU"/>
        </a:p>
      </dgm:t>
    </dgm:pt>
    <dgm:pt modelId="{AA8056D5-C960-49CE-9938-8D155E6C10E2}">
      <dgm:prSet phldrT="[Текст]"/>
      <dgm:spPr/>
      <dgm:t>
        <a:bodyPr/>
        <a:lstStyle/>
        <a:p>
          <a:r>
            <a:rPr lang="uk-UA" dirty="0" smtClean="0"/>
            <a:t>Стимулювання інновацій. Розробка</a:t>
          </a:r>
          <a:endParaRPr lang="ru-RU" dirty="0"/>
        </a:p>
      </dgm:t>
    </dgm:pt>
    <dgm:pt modelId="{793033A1-9783-4FD1-BAC1-856A959C4E89}" type="parTrans" cxnId="{8FA36833-940F-4829-80B0-2471ADDE7AE8}">
      <dgm:prSet/>
      <dgm:spPr/>
      <dgm:t>
        <a:bodyPr/>
        <a:lstStyle/>
        <a:p>
          <a:endParaRPr lang="ru-RU"/>
        </a:p>
      </dgm:t>
    </dgm:pt>
    <dgm:pt modelId="{36B6F12B-FF34-48F5-95A4-D0E462336E05}" type="sibTrans" cxnId="{8FA36833-940F-4829-80B0-2471ADDE7AE8}">
      <dgm:prSet/>
      <dgm:spPr/>
      <dgm:t>
        <a:bodyPr/>
        <a:lstStyle/>
        <a:p>
          <a:endParaRPr lang="ru-RU"/>
        </a:p>
      </dgm:t>
    </dgm:pt>
    <dgm:pt modelId="{FAC6E09D-885E-4D18-A33A-1ED942A0856A}">
      <dgm:prSet phldrT="[Текст]"/>
      <dgm:spPr/>
      <dgm:t>
        <a:bodyPr/>
        <a:lstStyle/>
        <a:p>
          <a:r>
            <a:rPr lang="uk-UA" dirty="0" smtClean="0"/>
            <a:t>20%</a:t>
          </a:r>
          <a:endParaRPr lang="ru-RU" dirty="0"/>
        </a:p>
      </dgm:t>
    </dgm:pt>
    <dgm:pt modelId="{3A558861-2BAB-4208-A669-6DC6A28AD44A}" type="parTrans" cxnId="{EA627D6C-C493-4E8B-959D-31997F5259C6}">
      <dgm:prSet/>
      <dgm:spPr/>
      <dgm:t>
        <a:bodyPr/>
        <a:lstStyle/>
        <a:p>
          <a:endParaRPr lang="ru-RU"/>
        </a:p>
      </dgm:t>
    </dgm:pt>
    <dgm:pt modelId="{4E453F4D-67E7-45DB-A828-B5273F726267}" type="sibTrans" cxnId="{EA627D6C-C493-4E8B-959D-31997F5259C6}">
      <dgm:prSet/>
      <dgm:spPr/>
      <dgm:t>
        <a:bodyPr/>
        <a:lstStyle/>
        <a:p>
          <a:endParaRPr lang="ru-RU"/>
        </a:p>
      </dgm:t>
    </dgm:pt>
    <dgm:pt modelId="{7AA7A340-088F-4726-8D2A-3E0400CBE216}">
      <dgm:prSet phldrT="[Текст]"/>
      <dgm:spPr/>
      <dgm:t>
        <a:bodyPr/>
        <a:lstStyle/>
        <a:p>
          <a:r>
            <a:rPr lang="uk-UA" dirty="0" smtClean="0"/>
            <a:t>Посилення кібербезпеки бізнесу</a:t>
          </a:r>
          <a:endParaRPr lang="ru-RU" dirty="0"/>
        </a:p>
      </dgm:t>
    </dgm:pt>
    <dgm:pt modelId="{235783D8-6D3A-4874-889D-BD36174B3E3C}" type="parTrans" cxnId="{61C301F2-D967-40DD-B60A-E4C9B22E238D}">
      <dgm:prSet/>
      <dgm:spPr/>
      <dgm:t>
        <a:bodyPr/>
        <a:lstStyle/>
        <a:p>
          <a:endParaRPr lang="ru-RU"/>
        </a:p>
      </dgm:t>
    </dgm:pt>
    <dgm:pt modelId="{80DCEF11-7C84-4899-B226-DEAE405E2253}" type="sibTrans" cxnId="{61C301F2-D967-40DD-B60A-E4C9B22E238D}">
      <dgm:prSet/>
      <dgm:spPr/>
      <dgm:t>
        <a:bodyPr/>
        <a:lstStyle/>
        <a:p>
          <a:endParaRPr lang="ru-RU"/>
        </a:p>
      </dgm:t>
    </dgm:pt>
    <dgm:pt modelId="{11BA4C3A-2AC7-484F-8102-1453F96DA55C}">
      <dgm:prSet phldrT="[Текст]"/>
      <dgm:spPr/>
      <dgm:t>
        <a:bodyPr/>
        <a:lstStyle/>
        <a:p>
          <a:r>
            <a:rPr lang="uk-UA" dirty="0" smtClean="0"/>
            <a:t>Управління талантами</a:t>
          </a:r>
          <a:endParaRPr lang="ru-RU" dirty="0"/>
        </a:p>
      </dgm:t>
    </dgm:pt>
    <dgm:pt modelId="{A70D0413-D4F6-49E8-A8FC-D40E472ADDF2}" type="parTrans" cxnId="{106153C4-48AA-4158-80C2-43EB7F0D1635}">
      <dgm:prSet/>
      <dgm:spPr/>
      <dgm:t>
        <a:bodyPr/>
        <a:lstStyle/>
        <a:p>
          <a:endParaRPr lang="ru-RU"/>
        </a:p>
      </dgm:t>
    </dgm:pt>
    <dgm:pt modelId="{D5A010FD-38DF-41E5-87D2-9C40C5588A93}" type="sibTrans" cxnId="{106153C4-48AA-4158-80C2-43EB7F0D1635}">
      <dgm:prSet/>
      <dgm:spPr/>
      <dgm:t>
        <a:bodyPr/>
        <a:lstStyle/>
        <a:p>
          <a:endParaRPr lang="ru-RU"/>
        </a:p>
      </dgm:t>
    </dgm:pt>
    <dgm:pt modelId="{EFA21E6C-C9DD-46B6-9229-102F8C51FC86}" type="pres">
      <dgm:prSet presAssocID="{A39461F3-67AC-4EB9-9D8E-744B955E823E}" presName="Name0" presStyleCnt="0">
        <dgm:presLayoutVars>
          <dgm:dir/>
          <dgm:animLvl val="lvl"/>
          <dgm:resizeHandles val="exact"/>
        </dgm:presLayoutVars>
      </dgm:prSet>
      <dgm:spPr/>
    </dgm:pt>
    <dgm:pt modelId="{4CB5EB87-F1AD-420D-A1FD-6B94635C4A0B}" type="pres">
      <dgm:prSet presAssocID="{7B314DD6-7D5A-4CC8-AB41-12DC28465BD8}" presName="linNode" presStyleCnt="0"/>
      <dgm:spPr/>
    </dgm:pt>
    <dgm:pt modelId="{E637F043-9A84-4ECA-BFB1-9DD899788219}" type="pres">
      <dgm:prSet presAssocID="{7B314DD6-7D5A-4CC8-AB41-12DC28465BD8}" presName="parentText" presStyleLbl="node1" presStyleIdx="0" presStyleCnt="3">
        <dgm:presLayoutVars>
          <dgm:chMax val="1"/>
          <dgm:bulletEnabled val="1"/>
        </dgm:presLayoutVars>
      </dgm:prSet>
      <dgm:spPr/>
      <dgm:t>
        <a:bodyPr/>
        <a:lstStyle/>
        <a:p>
          <a:endParaRPr lang="ru-RU"/>
        </a:p>
      </dgm:t>
    </dgm:pt>
    <dgm:pt modelId="{6F773016-1678-403D-B66C-914C00D0D7D8}" type="pres">
      <dgm:prSet presAssocID="{7B314DD6-7D5A-4CC8-AB41-12DC28465BD8}" presName="descendantText" presStyleLbl="alignAccFollowNode1" presStyleIdx="0" presStyleCnt="3">
        <dgm:presLayoutVars>
          <dgm:bulletEnabled val="1"/>
        </dgm:presLayoutVars>
      </dgm:prSet>
      <dgm:spPr/>
      <dgm:t>
        <a:bodyPr/>
        <a:lstStyle/>
        <a:p>
          <a:endParaRPr lang="ru-RU"/>
        </a:p>
      </dgm:t>
    </dgm:pt>
    <dgm:pt modelId="{16829F6E-1A1F-460A-BB1F-7A5E9362CCF3}" type="pres">
      <dgm:prSet presAssocID="{761BFF7B-8DB8-4399-9D77-662C80853876}" presName="sp" presStyleCnt="0"/>
      <dgm:spPr/>
    </dgm:pt>
    <dgm:pt modelId="{1CBBF841-EFFC-4F34-9B8F-3B7D4A699F26}" type="pres">
      <dgm:prSet presAssocID="{328C1E36-E2A8-4566-AA4F-808FCADD68E8}" presName="linNode" presStyleCnt="0"/>
      <dgm:spPr/>
    </dgm:pt>
    <dgm:pt modelId="{8EFAFC7F-CCAA-4B55-8D50-34D4686B7C7F}" type="pres">
      <dgm:prSet presAssocID="{328C1E36-E2A8-4566-AA4F-808FCADD68E8}" presName="parentText" presStyleLbl="node1" presStyleIdx="1" presStyleCnt="3">
        <dgm:presLayoutVars>
          <dgm:chMax val="1"/>
          <dgm:bulletEnabled val="1"/>
        </dgm:presLayoutVars>
      </dgm:prSet>
      <dgm:spPr/>
      <dgm:t>
        <a:bodyPr/>
        <a:lstStyle/>
        <a:p>
          <a:endParaRPr lang="ru-RU"/>
        </a:p>
      </dgm:t>
    </dgm:pt>
    <dgm:pt modelId="{9449D0EE-5EF3-439D-9532-DD79E4432FB6}" type="pres">
      <dgm:prSet presAssocID="{328C1E36-E2A8-4566-AA4F-808FCADD68E8}" presName="descendantText" presStyleLbl="alignAccFollowNode1" presStyleIdx="1" presStyleCnt="3">
        <dgm:presLayoutVars>
          <dgm:bulletEnabled val="1"/>
        </dgm:presLayoutVars>
      </dgm:prSet>
      <dgm:spPr/>
      <dgm:t>
        <a:bodyPr/>
        <a:lstStyle/>
        <a:p>
          <a:endParaRPr lang="ru-RU"/>
        </a:p>
      </dgm:t>
    </dgm:pt>
    <dgm:pt modelId="{D7FAB55C-CB83-4912-A882-B76F1D5DC461}" type="pres">
      <dgm:prSet presAssocID="{0E964AA7-A669-47B7-9683-86AFE902BF7B}" presName="sp" presStyleCnt="0"/>
      <dgm:spPr/>
    </dgm:pt>
    <dgm:pt modelId="{2BE32208-8854-4FD1-A543-3FAABC115E5C}" type="pres">
      <dgm:prSet presAssocID="{FAC6E09D-885E-4D18-A33A-1ED942A0856A}" presName="linNode" presStyleCnt="0"/>
      <dgm:spPr/>
    </dgm:pt>
    <dgm:pt modelId="{4DA893EE-FCA7-46BE-9841-F0FFA022843F}" type="pres">
      <dgm:prSet presAssocID="{FAC6E09D-885E-4D18-A33A-1ED942A0856A}" presName="parentText" presStyleLbl="node1" presStyleIdx="2" presStyleCnt="3">
        <dgm:presLayoutVars>
          <dgm:chMax val="1"/>
          <dgm:bulletEnabled val="1"/>
        </dgm:presLayoutVars>
      </dgm:prSet>
      <dgm:spPr/>
      <dgm:t>
        <a:bodyPr/>
        <a:lstStyle/>
        <a:p>
          <a:endParaRPr lang="ru-RU"/>
        </a:p>
      </dgm:t>
    </dgm:pt>
    <dgm:pt modelId="{A49CC4C7-8D6E-4EEC-9402-562589DE944E}" type="pres">
      <dgm:prSet presAssocID="{FAC6E09D-885E-4D18-A33A-1ED942A0856A}" presName="descendantText" presStyleLbl="alignAccFollowNode1" presStyleIdx="2" presStyleCnt="3">
        <dgm:presLayoutVars>
          <dgm:bulletEnabled val="1"/>
        </dgm:presLayoutVars>
      </dgm:prSet>
      <dgm:spPr/>
      <dgm:t>
        <a:bodyPr/>
        <a:lstStyle/>
        <a:p>
          <a:endParaRPr lang="ru-RU"/>
        </a:p>
      </dgm:t>
    </dgm:pt>
  </dgm:ptLst>
  <dgm:cxnLst>
    <dgm:cxn modelId="{C5E5548C-5663-406D-AD92-BF0FEE7055C5}" srcId="{A39461F3-67AC-4EB9-9D8E-744B955E823E}" destId="{328C1E36-E2A8-4566-AA4F-808FCADD68E8}" srcOrd="1" destOrd="0" parTransId="{6B6F609C-92B5-4672-A6E6-D784977C7E68}" sibTransId="{0E964AA7-A669-47B7-9683-86AFE902BF7B}"/>
    <dgm:cxn modelId="{E98C7146-5786-4B18-B118-CEC5F641413A}" srcId="{7B314DD6-7D5A-4CC8-AB41-12DC28465BD8}" destId="{52E56E4B-CA25-499D-AF9D-5F5E72B19CA7}" srcOrd="0" destOrd="0" parTransId="{530C0508-F2C4-481D-8D8C-21DB27179DE7}" sibTransId="{74369D84-19C5-4A8A-B579-46343E667A79}"/>
    <dgm:cxn modelId="{5D1ABDFE-F442-48CE-8561-314C3CC83349}" type="presOf" srcId="{A39461F3-67AC-4EB9-9D8E-744B955E823E}" destId="{EFA21E6C-C9DD-46B6-9229-102F8C51FC86}" srcOrd="0" destOrd="0" presId="urn:microsoft.com/office/officeart/2005/8/layout/vList5"/>
    <dgm:cxn modelId="{EA627D6C-C493-4E8B-959D-31997F5259C6}" srcId="{A39461F3-67AC-4EB9-9D8E-744B955E823E}" destId="{FAC6E09D-885E-4D18-A33A-1ED942A0856A}" srcOrd="2" destOrd="0" parTransId="{3A558861-2BAB-4208-A669-6DC6A28AD44A}" sibTransId="{4E453F4D-67E7-45DB-A828-B5273F726267}"/>
    <dgm:cxn modelId="{81DFEE46-9278-4021-9FED-86D9D1198D7A}" type="presOf" srcId="{7AA7A340-088F-4726-8D2A-3E0400CBE216}" destId="{A49CC4C7-8D6E-4EEC-9402-562589DE944E}" srcOrd="0" destOrd="0" presId="urn:microsoft.com/office/officeart/2005/8/layout/vList5"/>
    <dgm:cxn modelId="{7407A701-3851-4EB9-A2FD-3C60B8F6F2B4}" type="presOf" srcId="{FAC6E09D-885E-4D18-A33A-1ED942A0856A}" destId="{4DA893EE-FCA7-46BE-9841-F0FFA022843F}" srcOrd="0" destOrd="0" presId="urn:microsoft.com/office/officeart/2005/8/layout/vList5"/>
    <dgm:cxn modelId="{0F4A2BEB-C563-412A-AC5A-3BCFC235A4D1}" srcId="{A39461F3-67AC-4EB9-9D8E-744B955E823E}" destId="{7B314DD6-7D5A-4CC8-AB41-12DC28465BD8}" srcOrd="0" destOrd="0" parTransId="{F6DC61AF-5DF3-4F0B-989F-7A94E836A617}" sibTransId="{761BFF7B-8DB8-4399-9D77-662C80853876}"/>
    <dgm:cxn modelId="{61C301F2-D967-40DD-B60A-E4C9B22E238D}" srcId="{FAC6E09D-885E-4D18-A33A-1ED942A0856A}" destId="{7AA7A340-088F-4726-8D2A-3E0400CBE216}" srcOrd="0" destOrd="0" parTransId="{235783D8-6D3A-4874-889D-BD36174B3E3C}" sibTransId="{80DCEF11-7C84-4899-B226-DEAE405E2253}"/>
    <dgm:cxn modelId="{AC8C5721-B4F8-4918-A4C3-9017FA436A53}" type="presOf" srcId="{AA8056D5-C960-49CE-9938-8D155E6C10E2}" destId="{9449D0EE-5EF3-439D-9532-DD79E4432FB6}" srcOrd="0" destOrd="0" presId="urn:microsoft.com/office/officeart/2005/8/layout/vList5"/>
    <dgm:cxn modelId="{2D90FDEC-6D34-45AB-AE05-98290AC49D5A}" type="presOf" srcId="{11BA4C3A-2AC7-484F-8102-1453F96DA55C}" destId="{9449D0EE-5EF3-439D-9532-DD79E4432FB6}" srcOrd="0" destOrd="1" presId="urn:microsoft.com/office/officeart/2005/8/layout/vList5"/>
    <dgm:cxn modelId="{106153C4-48AA-4158-80C2-43EB7F0D1635}" srcId="{328C1E36-E2A8-4566-AA4F-808FCADD68E8}" destId="{11BA4C3A-2AC7-484F-8102-1453F96DA55C}" srcOrd="1" destOrd="0" parTransId="{A70D0413-D4F6-49E8-A8FC-D40E472ADDF2}" sibTransId="{D5A010FD-38DF-41E5-87D2-9C40C5588A93}"/>
    <dgm:cxn modelId="{F0171D76-352B-4B2A-A41D-68A0142D9FAD}" type="presOf" srcId="{52E56E4B-CA25-499D-AF9D-5F5E72B19CA7}" destId="{6F773016-1678-403D-B66C-914C00D0D7D8}" srcOrd="0" destOrd="0" presId="urn:microsoft.com/office/officeart/2005/8/layout/vList5"/>
    <dgm:cxn modelId="{053B6226-DAF8-4F7A-8FE7-C5A53871DD07}" type="presOf" srcId="{7B314DD6-7D5A-4CC8-AB41-12DC28465BD8}" destId="{E637F043-9A84-4ECA-BFB1-9DD899788219}" srcOrd="0" destOrd="0" presId="urn:microsoft.com/office/officeart/2005/8/layout/vList5"/>
    <dgm:cxn modelId="{88AD7AF8-9CF2-4C80-8CEA-AE7F15691271}" type="presOf" srcId="{328C1E36-E2A8-4566-AA4F-808FCADD68E8}" destId="{8EFAFC7F-CCAA-4B55-8D50-34D4686B7C7F}" srcOrd="0" destOrd="0" presId="urn:microsoft.com/office/officeart/2005/8/layout/vList5"/>
    <dgm:cxn modelId="{8FA36833-940F-4829-80B0-2471ADDE7AE8}" srcId="{328C1E36-E2A8-4566-AA4F-808FCADD68E8}" destId="{AA8056D5-C960-49CE-9938-8D155E6C10E2}" srcOrd="0" destOrd="0" parTransId="{793033A1-9783-4FD1-BAC1-856A959C4E89}" sibTransId="{36B6F12B-FF34-48F5-95A4-D0E462336E05}"/>
    <dgm:cxn modelId="{E63E6448-40A4-4FA7-B542-F5862D4C617F}" type="presParOf" srcId="{EFA21E6C-C9DD-46B6-9229-102F8C51FC86}" destId="{4CB5EB87-F1AD-420D-A1FD-6B94635C4A0B}" srcOrd="0" destOrd="0" presId="urn:microsoft.com/office/officeart/2005/8/layout/vList5"/>
    <dgm:cxn modelId="{BB55A0BE-50F2-437F-9C51-FD58BA461EA6}" type="presParOf" srcId="{4CB5EB87-F1AD-420D-A1FD-6B94635C4A0B}" destId="{E637F043-9A84-4ECA-BFB1-9DD899788219}" srcOrd="0" destOrd="0" presId="urn:microsoft.com/office/officeart/2005/8/layout/vList5"/>
    <dgm:cxn modelId="{7ECC2067-B468-4659-8DF0-FB91B2AAD536}" type="presParOf" srcId="{4CB5EB87-F1AD-420D-A1FD-6B94635C4A0B}" destId="{6F773016-1678-403D-B66C-914C00D0D7D8}" srcOrd="1" destOrd="0" presId="urn:microsoft.com/office/officeart/2005/8/layout/vList5"/>
    <dgm:cxn modelId="{E326C99B-F6DE-4EC3-8123-9B17C6A8A978}" type="presParOf" srcId="{EFA21E6C-C9DD-46B6-9229-102F8C51FC86}" destId="{16829F6E-1A1F-460A-BB1F-7A5E9362CCF3}" srcOrd="1" destOrd="0" presId="urn:microsoft.com/office/officeart/2005/8/layout/vList5"/>
    <dgm:cxn modelId="{26F5F950-0A57-475A-BE28-F6FC151AF5BF}" type="presParOf" srcId="{EFA21E6C-C9DD-46B6-9229-102F8C51FC86}" destId="{1CBBF841-EFFC-4F34-9B8F-3B7D4A699F26}" srcOrd="2" destOrd="0" presId="urn:microsoft.com/office/officeart/2005/8/layout/vList5"/>
    <dgm:cxn modelId="{66371177-82BE-4399-A74B-3FC4A0B2129A}" type="presParOf" srcId="{1CBBF841-EFFC-4F34-9B8F-3B7D4A699F26}" destId="{8EFAFC7F-CCAA-4B55-8D50-34D4686B7C7F}" srcOrd="0" destOrd="0" presId="urn:microsoft.com/office/officeart/2005/8/layout/vList5"/>
    <dgm:cxn modelId="{F99699FE-2554-43E7-BC3A-DAAFB23ECABD}" type="presParOf" srcId="{1CBBF841-EFFC-4F34-9B8F-3B7D4A699F26}" destId="{9449D0EE-5EF3-439D-9532-DD79E4432FB6}" srcOrd="1" destOrd="0" presId="urn:microsoft.com/office/officeart/2005/8/layout/vList5"/>
    <dgm:cxn modelId="{917609DA-8608-4BDC-B280-EFAD42A531E8}" type="presParOf" srcId="{EFA21E6C-C9DD-46B6-9229-102F8C51FC86}" destId="{D7FAB55C-CB83-4912-A882-B76F1D5DC461}" srcOrd="3" destOrd="0" presId="urn:microsoft.com/office/officeart/2005/8/layout/vList5"/>
    <dgm:cxn modelId="{568D69FD-26E8-4C83-9963-697989F15E74}" type="presParOf" srcId="{EFA21E6C-C9DD-46B6-9229-102F8C51FC86}" destId="{2BE32208-8854-4FD1-A543-3FAABC115E5C}" srcOrd="4" destOrd="0" presId="urn:microsoft.com/office/officeart/2005/8/layout/vList5"/>
    <dgm:cxn modelId="{6B8792AC-558F-4007-8586-201E7FA31024}" type="presParOf" srcId="{2BE32208-8854-4FD1-A543-3FAABC115E5C}" destId="{4DA893EE-FCA7-46BE-9841-F0FFA022843F}" srcOrd="0" destOrd="0" presId="urn:microsoft.com/office/officeart/2005/8/layout/vList5"/>
    <dgm:cxn modelId="{51EE0CE9-7E74-480A-934B-DE5878827F64}" type="presParOf" srcId="{2BE32208-8854-4FD1-A543-3FAABC115E5C}" destId="{A49CC4C7-8D6E-4EEC-9402-562589DE944E}"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73016-1678-403D-B66C-914C00D0D7D8}">
      <dsp:nvSpPr>
        <dsp:cNvPr id="0" name=""/>
        <dsp:cNvSpPr/>
      </dsp:nvSpPr>
      <dsp:spPr>
        <a:xfrm rot="5400000">
          <a:off x="6419366" y="-2577567"/>
          <a:ext cx="1132050" cy="6574486"/>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uk-UA" sz="3300" kern="1200" dirty="0" smtClean="0"/>
            <a:t>Розвиток нового продукту</a:t>
          </a:r>
          <a:endParaRPr lang="ru-RU" sz="3300" kern="1200" dirty="0"/>
        </a:p>
      </dsp:txBody>
      <dsp:txXfrm rot="-5400000">
        <a:off x="3698148" y="198913"/>
        <a:ext cx="6519224" cy="1021526"/>
      </dsp:txXfrm>
    </dsp:sp>
    <dsp:sp modelId="{E637F043-9A84-4ECA-BFB1-9DD899788219}">
      <dsp:nvSpPr>
        <dsp:cNvPr id="0" name=""/>
        <dsp:cNvSpPr/>
      </dsp:nvSpPr>
      <dsp:spPr>
        <a:xfrm>
          <a:off x="0" y="2144"/>
          <a:ext cx="3698148" cy="141506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uk-UA" sz="6500" kern="1200" dirty="0" smtClean="0"/>
            <a:t>29%</a:t>
          </a:r>
          <a:endParaRPr lang="ru-RU" sz="6500" kern="1200" dirty="0"/>
        </a:p>
      </dsp:txBody>
      <dsp:txXfrm>
        <a:off x="69078" y="71222"/>
        <a:ext cx="3559992" cy="1276906"/>
      </dsp:txXfrm>
    </dsp:sp>
    <dsp:sp modelId="{9449D0EE-5EF3-439D-9532-DD79E4432FB6}">
      <dsp:nvSpPr>
        <dsp:cNvPr id="0" name=""/>
        <dsp:cNvSpPr/>
      </dsp:nvSpPr>
      <dsp:spPr>
        <a:xfrm rot="5400000">
          <a:off x="6419366" y="-1091752"/>
          <a:ext cx="1132050" cy="6574486"/>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uk-UA" sz="3300" kern="1200" dirty="0" smtClean="0"/>
            <a:t>Рішення для кібербезпеки</a:t>
          </a:r>
          <a:endParaRPr lang="ru-RU" sz="3300" kern="1200" dirty="0"/>
        </a:p>
      </dsp:txBody>
      <dsp:txXfrm rot="-5400000">
        <a:off x="3698148" y="1684728"/>
        <a:ext cx="6519224" cy="1021526"/>
      </dsp:txXfrm>
    </dsp:sp>
    <dsp:sp modelId="{8EFAFC7F-CCAA-4B55-8D50-34D4686B7C7F}">
      <dsp:nvSpPr>
        <dsp:cNvPr id="0" name=""/>
        <dsp:cNvSpPr/>
      </dsp:nvSpPr>
      <dsp:spPr>
        <a:xfrm>
          <a:off x="0" y="1487959"/>
          <a:ext cx="3698148" cy="141506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uk-UA" sz="6500" kern="1200" dirty="0" smtClean="0"/>
            <a:t>26%</a:t>
          </a:r>
          <a:endParaRPr lang="ru-RU" sz="6500" kern="1200" dirty="0"/>
        </a:p>
      </dsp:txBody>
      <dsp:txXfrm>
        <a:off x="69078" y="1557037"/>
        <a:ext cx="3559992" cy="1276906"/>
      </dsp:txXfrm>
    </dsp:sp>
    <dsp:sp modelId="{A49CC4C7-8D6E-4EEC-9402-562589DE944E}">
      <dsp:nvSpPr>
        <dsp:cNvPr id="0" name=""/>
        <dsp:cNvSpPr/>
      </dsp:nvSpPr>
      <dsp:spPr>
        <a:xfrm rot="5400000">
          <a:off x="6419366" y="394063"/>
          <a:ext cx="1132050" cy="6574486"/>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uk-UA" sz="3300" kern="1200" dirty="0" smtClean="0"/>
            <a:t>Збільшення можливостей аналізу даних</a:t>
          </a:r>
          <a:endParaRPr lang="ru-RU" sz="3300" kern="1200" dirty="0"/>
        </a:p>
      </dsp:txBody>
      <dsp:txXfrm rot="-5400000">
        <a:off x="3698148" y="3170543"/>
        <a:ext cx="6519224" cy="1021526"/>
      </dsp:txXfrm>
    </dsp:sp>
    <dsp:sp modelId="{4DA893EE-FCA7-46BE-9841-F0FFA022843F}">
      <dsp:nvSpPr>
        <dsp:cNvPr id="0" name=""/>
        <dsp:cNvSpPr/>
      </dsp:nvSpPr>
      <dsp:spPr>
        <a:xfrm>
          <a:off x="0" y="2973775"/>
          <a:ext cx="3698148" cy="141506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uk-UA" sz="6500" kern="1200" dirty="0" smtClean="0"/>
            <a:t>24%</a:t>
          </a:r>
          <a:endParaRPr lang="ru-RU" sz="6500" kern="1200" dirty="0"/>
        </a:p>
      </dsp:txBody>
      <dsp:txXfrm>
        <a:off x="69078" y="3042853"/>
        <a:ext cx="3559992" cy="12769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73016-1678-403D-B66C-914C00D0D7D8}">
      <dsp:nvSpPr>
        <dsp:cNvPr id="0" name=""/>
        <dsp:cNvSpPr/>
      </dsp:nvSpPr>
      <dsp:spPr>
        <a:xfrm rot="5400000">
          <a:off x="6419366" y="-2577567"/>
          <a:ext cx="1132050" cy="6574486"/>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uk-UA" sz="2900" kern="1200" dirty="0" smtClean="0"/>
            <a:t>Посилення уваги до клієнтів</a:t>
          </a:r>
          <a:endParaRPr lang="ru-RU" sz="2900" kern="1200" dirty="0"/>
        </a:p>
      </dsp:txBody>
      <dsp:txXfrm rot="-5400000">
        <a:off x="3698148" y="198913"/>
        <a:ext cx="6519224" cy="1021526"/>
      </dsp:txXfrm>
    </dsp:sp>
    <dsp:sp modelId="{E637F043-9A84-4ECA-BFB1-9DD899788219}">
      <dsp:nvSpPr>
        <dsp:cNvPr id="0" name=""/>
        <dsp:cNvSpPr/>
      </dsp:nvSpPr>
      <dsp:spPr>
        <a:xfrm>
          <a:off x="0" y="2144"/>
          <a:ext cx="3698148" cy="141506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uk-UA" sz="6500" kern="1200" dirty="0" smtClean="0"/>
            <a:t>23%</a:t>
          </a:r>
          <a:endParaRPr lang="ru-RU" sz="6500" kern="1200" dirty="0"/>
        </a:p>
      </dsp:txBody>
      <dsp:txXfrm>
        <a:off x="69078" y="71222"/>
        <a:ext cx="3559992" cy="1276906"/>
      </dsp:txXfrm>
    </dsp:sp>
    <dsp:sp modelId="{9449D0EE-5EF3-439D-9532-DD79E4432FB6}">
      <dsp:nvSpPr>
        <dsp:cNvPr id="0" name=""/>
        <dsp:cNvSpPr/>
      </dsp:nvSpPr>
      <dsp:spPr>
        <a:xfrm rot="5400000">
          <a:off x="6419366" y="-1091752"/>
          <a:ext cx="1132050" cy="6574486"/>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uk-UA" sz="2900" kern="1200" dirty="0" smtClean="0"/>
            <a:t>Стимулювання інновацій. Розробка</a:t>
          </a:r>
          <a:endParaRPr lang="ru-RU" sz="2900" kern="1200" dirty="0"/>
        </a:p>
        <a:p>
          <a:pPr marL="285750" lvl="1" indent="-285750" algn="l" defTabSz="1289050">
            <a:lnSpc>
              <a:spcPct val="90000"/>
            </a:lnSpc>
            <a:spcBef>
              <a:spcPct val="0"/>
            </a:spcBef>
            <a:spcAft>
              <a:spcPct val="15000"/>
            </a:spcAft>
            <a:buChar char="••"/>
          </a:pPr>
          <a:r>
            <a:rPr lang="uk-UA" sz="2900" kern="1200" dirty="0" smtClean="0"/>
            <a:t>Управління талантами</a:t>
          </a:r>
          <a:endParaRPr lang="ru-RU" sz="2900" kern="1200" dirty="0"/>
        </a:p>
      </dsp:txBody>
      <dsp:txXfrm rot="-5400000">
        <a:off x="3698148" y="1684728"/>
        <a:ext cx="6519224" cy="1021526"/>
      </dsp:txXfrm>
    </dsp:sp>
    <dsp:sp modelId="{8EFAFC7F-CCAA-4B55-8D50-34D4686B7C7F}">
      <dsp:nvSpPr>
        <dsp:cNvPr id="0" name=""/>
        <dsp:cNvSpPr/>
      </dsp:nvSpPr>
      <dsp:spPr>
        <a:xfrm>
          <a:off x="0" y="1487959"/>
          <a:ext cx="3698148" cy="141506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uk-UA" sz="6500" kern="1200" dirty="0" smtClean="0"/>
            <a:t>21%</a:t>
          </a:r>
          <a:endParaRPr lang="ru-RU" sz="6500" kern="1200" dirty="0"/>
        </a:p>
      </dsp:txBody>
      <dsp:txXfrm>
        <a:off x="69078" y="1557037"/>
        <a:ext cx="3559992" cy="1276906"/>
      </dsp:txXfrm>
    </dsp:sp>
    <dsp:sp modelId="{A49CC4C7-8D6E-4EEC-9402-562589DE944E}">
      <dsp:nvSpPr>
        <dsp:cNvPr id="0" name=""/>
        <dsp:cNvSpPr/>
      </dsp:nvSpPr>
      <dsp:spPr>
        <a:xfrm rot="5400000">
          <a:off x="6419366" y="394063"/>
          <a:ext cx="1132050" cy="6574486"/>
        </a:xfrm>
        <a:prstGeom prst="round2Same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a:lnSpc>
              <a:spcPct val="90000"/>
            </a:lnSpc>
            <a:spcBef>
              <a:spcPct val="0"/>
            </a:spcBef>
            <a:spcAft>
              <a:spcPct val="15000"/>
            </a:spcAft>
            <a:buChar char="••"/>
          </a:pPr>
          <a:r>
            <a:rPr lang="uk-UA" sz="2900" kern="1200" dirty="0" smtClean="0"/>
            <a:t>Посилення кібербезпеки бізнесу</a:t>
          </a:r>
          <a:endParaRPr lang="ru-RU" sz="2900" kern="1200" dirty="0"/>
        </a:p>
      </dsp:txBody>
      <dsp:txXfrm rot="-5400000">
        <a:off x="3698148" y="3170543"/>
        <a:ext cx="6519224" cy="1021526"/>
      </dsp:txXfrm>
    </dsp:sp>
    <dsp:sp modelId="{4DA893EE-FCA7-46BE-9841-F0FFA022843F}">
      <dsp:nvSpPr>
        <dsp:cNvPr id="0" name=""/>
        <dsp:cNvSpPr/>
      </dsp:nvSpPr>
      <dsp:spPr>
        <a:xfrm>
          <a:off x="0" y="2973775"/>
          <a:ext cx="3698148" cy="1415062"/>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uk-UA" sz="6500" kern="1200" dirty="0" smtClean="0"/>
            <a:t>20%</a:t>
          </a:r>
          <a:endParaRPr lang="ru-RU" sz="6500" kern="1200" dirty="0"/>
        </a:p>
      </dsp:txBody>
      <dsp:txXfrm>
        <a:off x="69078" y="3042853"/>
        <a:ext cx="3559992" cy="127690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B455CD-DA8C-43E2-B2E6-7B9199F1A589}" type="datetimeFigureOut">
              <a:rPr lang="ru-RU" smtClean="0"/>
              <a:t>13.11.2017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806B63-4D5F-4C34-B6E1-AEEBA6E0B2AB}" type="slidenum">
              <a:rPr lang="ru-RU" smtClean="0"/>
              <a:t>‹#›</a:t>
            </a:fld>
            <a:endParaRPr lang="ru-RU"/>
          </a:p>
        </p:txBody>
      </p:sp>
    </p:spTree>
    <p:extLst>
      <p:ext uri="{BB962C8B-B14F-4D97-AF65-F5344CB8AC3E}">
        <p14:creationId xmlns:p14="http://schemas.microsoft.com/office/powerpoint/2010/main" val="3829691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38806B63-4D5F-4C34-B6E1-AEEBA6E0B2AB}" type="slidenum">
              <a:rPr lang="ru-RU" smtClean="0"/>
              <a:t>2</a:t>
            </a:fld>
            <a:endParaRPr lang="ru-RU"/>
          </a:p>
        </p:txBody>
      </p:sp>
    </p:spTree>
    <p:extLst>
      <p:ext uri="{BB962C8B-B14F-4D97-AF65-F5344CB8AC3E}">
        <p14:creationId xmlns:p14="http://schemas.microsoft.com/office/powerpoint/2010/main" val="691051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sz="1200" b="1" kern="1200" dirty="0" smtClean="0">
                <a:solidFill>
                  <a:schemeClr val="tx1"/>
                </a:solidFill>
                <a:effectLst/>
                <a:latin typeface="+mn-lt"/>
                <a:ea typeface="+mn-ea"/>
                <a:cs typeface="+mn-cs"/>
              </a:rPr>
              <a:t>Вибірка «</a:t>
            </a:r>
            <a:r>
              <a:rPr lang="en-US" sz="1200" kern="1200" dirty="0" smtClean="0">
                <a:solidFill>
                  <a:schemeClr val="tx1"/>
                </a:solidFill>
                <a:effectLst/>
                <a:latin typeface="+mn-lt"/>
                <a:ea typeface="+mn-ea"/>
                <a:cs typeface="+mn-cs"/>
              </a:rPr>
              <a:t>CEO Outlook</a:t>
            </a:r>
            <a:r>
              <a:rPr lang="uk-UA" sz="1200" kern="1200" dirty="0" smtClean="0">
                <a:solidFill>
                  <a:schemeClr val="tx1"/>
                </a:solidFill>
                <a:effectLst/>
                <a:latin typeface="+mn-lt"/>
                <a:ea typeface="+mn-ea"/>
                <a:cs typeface="+mn-cs"/>
              </a:rPr>
              <a:t>»</a:t>
            </a:r>
            <a:r>
              <a:rPr lang="uk-UA" sz="1200" kern="1200" baseline="0" dirty="0" smtClean="0">
                <a:solidFill>
                  <a:schemeClr val="tx1"/>
                </a:solidFill>
                <a:effectLst/>
                <a:latin typeface="+mn-lt"/>
                <a:ea typeface="+mn-ea"/>
                <a:cs typeface="+mn-cs"/>
              </a:rPr>
              <a:t> - </a:t>
            </a:r>
            <a:r>
              <a:rPr lang="uk-UA" sz="1200" b="1" kern="1200" dirty="0" smtClean="0">
                <a:solidFill>
                  <a:schemeClr val="tx1"/>
                </a:solidFill>
                <a:effectLst/>
                <a:latin typeface="+mn-lt"/>
                <a:ea typeface="+mn-ea"/>
                <a:cs typeface="+mn-cs"/>
              </a:rPr>
              <a:t>400 керівників великих компаній у США :</a:t>
            </a:r>
            <a:r>
              <a:rPr lang="uk-UA" sz="1200" kern="1200" dirty="0" smtClean="0">
                <a:solidFill>
                  <a:schemeClr val="tx1"/>
                </a:solidFill>
                <a:effectLst/>
                <a:latin typeface="+mn-lt"/>
                <a:ea typeface="+mn-ea"/>
                <a:cs typeface="+mn-cs"/>
              </a:rPr>
              <a:t> Якщо у 2016 році лише 4 з 10 керівників оцінювали, що впродовж найближчих 3 років їх компанії зазнають значних трансформацій і дві третини з них говорили, що їх компанії не змінювали бізнес-моделі у своїй сфері діяльності у поточному році, то за даними опитування 2017 року 72 % з опитаних керівників очікують змін у веденні бізнесу у в</a:t>
            </a:r>
            <a:r>
              <a:rPr lang="en-US"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ласних</a:t>
            </a:r>
            <a:r>
              <a:rPr lang="uk-UA" sz="1200" kern="1200" dirty="0" smtClean="0">
                <a:solidFill>
                  <a:schemeClr val="tx1"/>
                </a:solidFill>
                <a:effectLst/>
                <a:latin typeface="+mn-lt"/>
                <a:ea typeface="+mn-ea"/>
                <a:cs typeface="+mn-cs"/>
              </a:rPr>
              <a:t> сферах діяльності і самі схильні до руйнації усталених моделей</a:t>
            </a:r>
          </a:p>
          <a:p>
            <a:r>
              <a:rPr lang="uk-UA" sz="1200" b="1" kern="1200" dirty="0" smtClean="0">
                <a:solidFill>
                  <a:schemeClr val="tx1"/>
                </a:solidFill>
                <a:effectLst/>
                <a:latin typeface="+mn-lt"/>
                <a:ea typeface="+mn-ea"/>
                <a:cs typeface="+mn-cs"/>
              </a:rPr>
              <a:t>Вибірка </a:t>
            </a:r>
            <a:r>
              <a:rPr lang="en-US" sz="1200" b="0" i="0" u="none" strike="noStrike" kern="1200" baseline="0" dirty="0" smtClean="0">
                <a:solidFill>
                  <a:schemeClr val="tx1"/>
                </a:solidFill>
                <a:latin typeface="+mn-lt"/>
                <a:ea typeface="+mn-ea"/>
                <a:cs typeface="+mn-cs"/>
              </a:rPr>
              <a:t>McKinsey Global Institute </a:t>
            </a:r>
            <a:r>
              <a:rPr lang="uk-UA"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271 respondents</a:t>
            </a:r>
            <a:endParaRPr lang="uk-UA" sz="1200" b="0" i="0" u="none" strike="noStrike" kern="1200" baseline="0" dirty="0" smtClean="0">
              <a:solidFill>
                <a:schemeClr val="tx1"/>
              </a:solidFill>
              <a:latin typeface="+mn-lt"/>
              <a:ea typeface="+mn-ea"/>
              <a:cs typeface="+mn-cs"/>
            </a:endParaRPr>
          </a:p>
          <a:p>
            <a:r>
              <a:rPr lang="uk-UA" sz="1200" b="1" kern="1200" dirty="0" smtClean="0">
                <a:solidFill>
                  <a:schemeClr val="tx1"/>
                </a:solidFill>
                <a:effectLst/>
                <a:latin typeface="+mn-lt"/>
                <a:ea typeface="+mn-ea"/>
                <a:cs typeface="+mn-cs"/>
              </a:rPr>
              <a:t>Вибірка </a:t>
            </a:r>
            <a:r>
              <a:rPr lang="uk-UA" sz="1200" kern="1200" dirty="0" smtClean="0">
                <a:solidFill>
                  <a:schemeClr val="tx1"/>
                </a:solidFill>
                <a:effectLst/>
                <a:latin typeface="+mn-lt"/>
                <a:ea typeface="+mn-ea"/>
                <a:cs typeface="+mn-cs"/>
              </a:rPr>
              <a:t>IBM </a:t>
            </a:r>
            <a:r>
              <a:rPr lang="uk-UA" sz="1200" kern="1200" dirty="0" err="1" smtClean="0">
                <a:solidFill>
                  <a:schemeClr val="tx1"/>
                </a:solidFill>
                <a:effectLst/>
                <a:latin typeface="+mn-lt"/>
                <a:ea typeface="+mn-ea"/>
                <a:cs typeface="+mn-cs"/>
              </a:rPr>
              <a:t>Global</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Business</a:t>
            </a:r>
            <a:r>
              <a:rPr lang="uk-UA" sz="1200" kern="1200" dirty="0" smtClean="0">
                <a:solidFill>
                  <a:schemeClr val="tx1"/>
                </a:solidFill>
                <a:effectLst/>
                <a:latin typeface="+mn-lt"/>
                <a:ea typeface="+mn-ea"/>
                <a:cs typeface="+mn-cs"/>
              </a:rPr>
              <a:t> </a:t>
            </a:r>
            <a:r>
              <a:rPr lang="uk-UA" sz="1200" kern="1200" dirty="0" err="1" smtClean="0">
                <a:solidFill>
                  <a:schemeClr val="tx1"/>
                </a:solidFill>
                <a:effectLst/>
                <a:latin typeface="+mn-lt"/>
                <a:ea typeface="+mn-ea"/>
                <a:cs typeface="+mn-cs"/>
              </a:rPr>
              <a:t>Services</a:t>
            </a:r>
            <a:r>
              <a:rPr lang="uk-UA" sz="1200" kern="1200" dirty="0" smtClean="0">
                <a:solidFill>
                  <a:schemeClr val="tx1"/>
                </a:solidFill>
                <a:effectLst/>
                <a:latin typeface="+mn-lt"/>
                <a:ea typeface="+mn-ea"/>
                <a:cs typeface="+mn-cs"/>
              </a:rPr>
              <a:t> представляє одну з найбільших із консалтингових груп зі стратегічних змін (</a:t>
            </a:r>
            <a:r>
              <a:rPr lang="uk-UA" sz="1200" kern="1200" dirty="0" err="1" smtClean="0">
                <a:solidFill>
                  <a:schemeClr val="tx1"/>
                </a:solidFill>
                <a:effectLst/>
                <a:latin typeface="+mn-lt"/>
                <a:ea typeface="+mn-ea"/>
                <a:cs typeface="+mn-cs"/>
              </a:rPr>
              <a:t>Strategy</a:t>
            </a:r>
            <a:r>
              <a:rPr lang="uk-UA" sz="1200" kern="1200" dirty="0" smtClean="0">
                <a:solidFill>
                  <a:schemeClr val="tx1"/>
                </a:solidFill>
                <a:effectLst/>
                <a:latin typeface="+mn-lt"/>
                <a:ea typeface="+mn-ea"/>
                <a:cs typeface="+mn-cs"/>
              </a:rPr>
              <a:t> &amp; </a:t>
            </a:r>
            <a:r>
              <a:rPr lang="uk-UA" sz="1200" kern="1200" dirty="0" err="1" smtClean="0">
                <a:solidFill>
                  <a:schemeClr val="tx1"/>
                </a:solidFill>
                <a:effectLst/>
                <a:latin typeface="+mn-lt"/>
                <a:ea typeface="+mn-ea"/>
                <a:cs typeface="+mn-cs"/>
              </a:rPr>
              <a:t>Change</a:t>
            </a:r>
            <a:r>
              <a:rPr lang="uk-UA" sz="1200" kern="1200" dirty="0" smtClean="0">
                <a:solidFill>
                  <a:schemeClr val="tx1"/>
                </a:solidFill>
                <a:effectLst/>
                <a:latin typeface="+mn-lt"/>
                <a:ea typeface="+mn-ea"/>
                <a:cs typeface="+mn-cs"/>
              </a:rPr>
              <a:t>).  Кожні два роки вона проводить дослідження тенденцій розвитку компаній 170 країн світу. Інформаційною базою дослідження були опитування шляхом інтерв’ювання 1130 генеральних директорів компаній, керівників інститутів державного сектору та провідними бізнесменами різних країн світу</a:t>
            </a:r>
            <a:endParaRPr lang="ru-RU" dirty="0"/>
          </a:p>
        </p:txBody>
      </p:sp>
      <p:sp>
        <p:nvSpPr>
          <p:cNvPr id="4" name="Номер слайда 3"/>
          <p:cNvSpPr>
            <a:spLocks noGrp="1"/>
          </p:cNvSpPr>
          <p:nvPr>
            <p:ph type="sldNum" sz="quarter" idx="10"/>
          </p:nvPr>
        </p:nvSpPr>
        <p:spPr/>
        <p:txBody>
          <a:bodyPr/>
          <a:lstStyle/>
          <a:p>
            <a:fld id="{38806B63-4D5F-4C34-B6E1-AEEBA6E0B2AB}" type="slidenum">
              <a:rPr lang="ru-RU" smtClean="0"/>
              <a:t>3</a:t>
            </a:fld>
            <a:endParaRPr lang="ru-RU"/>
          </a:p>
        </p:txBody>
      </p:sp>
    </p:spTree>
    <p:extLst>
      <p:ext uri="{BB962C8B-B14F-4D97-AF65-F5344CB8AC3E}">
        <p14:creationId xmlns:p14="http://schemas.microsoft.com/office/powerpoint/2010/main" val="3541394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uk-UA" sz="1200" b="1" dirty="0" smtClean="0">
                <a:solidFill>
                  <a:schemeClr val="accent2">
                    <a:lumMod val="50000"/>
                  </a:schemeClr>
                </a:solidFill>
              </a:rPr>
              <a:t>Інновації породжують нові ціннісні пропозиції</a:t>
            </a:r>
            <a:r>
              <a:rPr lang="uk-UA" sz="1200" dirty="0" smtClean="0"/>
              <a:t>, що випереджають враження та очікування споживача, що приносить успіх як клієнтам, так і самому підприємству.</a:t>
            </a:r>
            <a:endParaRPr lang="ru-RU"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uk-UA" sz="1200" b="1" dirty="0" smtClean="0">
                <a:solidFill>
                  <a:schemeClr val="accent2">
                    <a:lumMod val="50000"/>
                  </a:schemeClr>
                </a:solidFill>
              </a:rPr>
              <a:t>Глобальна інтеграція </a:t>
            </a:r>
            <a:r>
              <a:rPr lang="uk-UA" sz="1200" dirty="0" smtClean="0"/>
              <a:t>дає можливість доступу до найкращих технологій та ресурсів, особливо </a:t>
            </a:r>
            <a:r>
              <a:rPr lang="uk-UA" sz="1200" dirty="0" err="1" smtClean="0"/>
              <a:t>знаннєвих</a:t>
            </a:r>
            <a:r>
              <a:rPr lang="uk-UA" sz="1200" dirty="0" smtClean="0"/>
              <a:t>.</a:t>
            </a:r>
            <a:endParaRPr lang="ru-RU"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uk-UA" sz="1200" dirty="0" err="1" smtClean="0"/>
              <a:t>Редизайн</a:t>
            </a:r>
            <a:r>
              <a:rPr lang="uk-UA" sz="1200" dirty="0" smtClean="0"/>
              <a:t> бізнес-моделей компаній спрямований на </a:t>
            </a:r>
            <a:r>
              <a:rPr lang="uk-UA" sz="1200" b="1" dirty="0" smtClean="0">
                <a:solidFill>
                  <a:schemeClr val="accent2">
                    <a:lumMod val="50000"/>
                  </a:schemeClr>
                </a:solidFill>
              </a:rPr>
              <a:t>кардинальну зміну структури ринків</a:t>
            </a:r>
            <a:r>
              <a:rPr lang="uk-UA" sz="1200" dirty="0" smtClean="0"/>
              <a:t> та форми суперництва, що підриває традиційну основу конкуренції. </a:t>
            </a:r>
            <a:endParaRPr lang="ru-RU" sz="1200" dirty="0" smtClean="0"/>
          </a:p>
          <a:p>
            <a:endParaRPr lang="ru-RU" dirty="0"/>
          </a:p>
        </p:txBody>
      </p:sp>
      <p:sp>
        <p:nvSpPr>
          <p:cNvPr id="4" name="Номер слайда 3"/>
          <p:cNvSpPr>
            <a:spLocks noGrp="1"/>
          </p:cNvSpPr>
          <p:nvPr>
            <p:ph type="sldNum" sz="quarter" idx="10"/>
          </p:nvPr>
        </p:nvSpPr>
        <p:spPr/>
        <p:txBody>
          <a:bodyPr/>
          <a:lstStyle/>
          <a:p>
            <a:fld id="{38806B63-4D5F-4C34-B6E1-AEEBA6E0B2AB}" type="slidenum">
              <a:rPr lang="ru-RU" smtClean="0"/>
              <a:t>4</a:t>
            </a:fld>
            <a:endParaRPr lang="ru-RU"/>
          </a:p>
        </p:txBody>
      </p:sp>
    </p:spTree>
    <p:extLst>
      <p:ext uri="{BB962C8B-B14F-4D97-AF65-F5344CB8AC3E}">
        <p14:creationId xmlns:p14="http://schemas.microsoft.com/office/powerpoint/2010/main" val="1933364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lvl="0"/>
            <a:r>
              <a:rPr lang="uk-UA" sz="1200" b="1" dirty="0" smtClean="0">
                <a:solidFill>
                  <a:schemeClr val="accent2">
                    <a:lumMod val="50000"/>
                  </a:schemeClr>
                </a:solidFill>
              </a:rPr>
              <a:t>Соціальна відповідальність підприємств стає філософією бізнесу.</a:t>
            </a:r>
          </a:p>
          <a:p>
            <a:r>
              <a:rPr lang="uk-UA" sz="1200" b="1" dirty="0" smtClean="0">
                <a:solidFill>
                  <a:schemeClr val="accent2">
                    <a:lumMod val="50000"/>
                  </a:schemeClr>
                </a:solidFill>
              </a:rPr>
              <a:t>Когнітивні системи обробки даних </a:t>
            </a:r>
            <a:r>
              <a:rPr lang="uk-UA" sz="1200" dirty="0" smtClean="0"/>
              <a:t>стають драйвером розробки ефективних бізнес-стратегій. Гранульованість рівнів затребуваності продуктів і послуг компанії. Здатність бути поінформованими про те, де саме, в який спосіб, якими сегментами споживачів споживаються продукти і послуги компаній. </a:t>
            </a:r>
          </a:p>
          <a:p>
            <a:pPr lvl="0"/>
            <a:r>
              <a:rPr lang="uk-UA" sz="1200" b="1" dirty="0" smtClean="0">
                <a:solidFill>
                  <a:schemeClr val="accent2">
                    <a:lumMod val="50000"/>
                  </a:schemeClr>
                </a:solidFill>
              </a:rPr>
              <a:t>Кібербезпека – головний нормативний ризик </a:t>
            </a:r>
            <a:r>
              <a:rPr lang="uk-UA" sz="1200" dirty="0" smtClean="0"/>
              <a:t>для компаній.</a:t>
            </a:r>
            <a:endParaRPr lang="ru-RU" sz="1200" dirty="0" smtClean="0"/>
          </a:p>
          <a:p>
            <a:pPr lvl="0"/>
            <a:r>
              <a:rPr lang="uk-UA" sz="1200" b="1" dirty="0" smtClean="0">
                <a:solidFill>
                  <a:schemeClr val="accent2">
                    <a:lumMod val="50000"/>
                  </a:schemeClr>
                </a:solidFill>
              </a:rPr>
              <a:t>Довіра</a:t>
            </a:r>
            <a:r>
              <a:rPr lang="uk-UA" sz="1200" dirty="0" smtClean="0"/>
              <a:t>: дані потрібно використовувати без порушення конфіденційності в межах цілої екосистеми між партнерами і клієнтами.</a:t>
            </a:r>
            <a:endParaRPr lang="ru-RU" sz="1200" dirty="0" smtClean="0"/>
          </a:p>
          <a:p>
            <a:pPr lvl="0"/>
            <a:endParaRPr lang="ru-RU" dirty="0" smtClean="0"/>
          </a:p>
          <a:p>
            <a:endParaRPr lang="ru-RU" dirty="0"/>
          </a:p>
        </p:txBody>
      </p:sp>
      <p:sp>
        <p:nvSpPr>
          <p:cNvPr id="4" name="Номер слайда 3"/>
          <p:cNvSpPr>
            <a:spLocks noGrp="1"/>
          </p:cNvSpPr>
          <p:nvPr>
            <p:ph type="sldNum" sz="quarter" idx="10"/>
          </p:nvPr>
        </p:nvSpPr>
        <p:spPr/>
        <p:txBody>
          <a:bodyPr/>
          <a:lstStyle/>
          <a:p>
            <a:fld id="{38806B63-4D5F-4C34-B6E1-AEEBA6E0B2AB}" type="slidenum">
              <a:rPr lang="ru-RU" smtClean="0"/>
              <a:t>5</a:t>
            </a:fld>
            <a:endParaRPr lang="ru-RU"/>
          </a:p>
        </p:txBody>
      </p:sp>
    </p:spTree>
    <p:extLst>
      <p:ext uri="{BB962C8B-B14F-4D97-AF65-F5344CB8AC3E}">
        <p14:creationId xmlns:p14="http://schemas.microsoft.com/office/powerpoint/2010/main" val="3897692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806B63-4D5F-4C34-B6E1-AEEBA6E0B2AB}" type="slidenum">
              <a:rPr lang="ru-RU" smtClean="0"/>
              <a:t>6</a:t>
            </a:fld>
            <a:endParaRPr lang="ru-RU"/>
          </a:p>
        </p:txBody>
      </p:sp>
    </p:spTree>
    <p:extLst>
      <p:ext uri="{BB962C8B-B14F-4D97-AF65-F5344CB8AC3E}">
        <p14:creationId xmlns:p14="http://schemas.microsoft.com/office/powerpoint/2010/main" val="3032490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38806B63-4D5F-4C34-B6E1-AEEBA6E0B2AB}" type="slidenum">
              <a:rPr lang="ru-RU" smtClean="0"/>
              <a:t>7</a:t>
            </a:fld>
            <a:endParaRPr lang="ru-RU"/>
          </a:p>
        </p:txBody>
      </p:sp>
    </p:spTree>
    <p:extLst>
      <p:ext uri="{BB962C8B-B14F-4D97-AF65-F5344CB8AC3E}">
        <p14:creationId xmlns:p14="http://schemas.microsoft.com/office/powerpoint/2010/main" val="330154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604CC31-F848-4F15-919B-EFD009B6EBE8}"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1C9F09B-42E7-471C-A77E-76F97B0B6F66}"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83A304-2A4F-4B47-89CA-7D1A1D29E604}"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993AC23-9A17-42A5-84AB-45618D6376FA}"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A90741F0-F64E-4BD9-A670-BAB029567ADE}"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1CF619C-2470-4CFE-9D0A-C07137F54930}"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C4C6D85-8046-4781-A868-02518D629822}"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8E80CA-E598-4604-91C5-12F98A49450B}"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C3927D4-7774-4414-8A12-1EA0CBF5876F}"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C77152-1EEC-497F-9B4F-537FD209ACDA}" type="datetime1">
              <a:rPr lang="en-US" smtClean="0"/>
              <a:t>11/13/2017</a:t>
            </a:fld>
            <a:endParaRPr lang="en-US" dirty="0"/>
          </a:p>
        </p:txBody>
      </p:sp>
      <p:sp>
        <p:nvSpPr>
          <p:cNvPr id="5" name="Footer Placeholder 4"/>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5A722A0-E40A-4BDB-8A19-B2435F1F92F5}" type="datetime1">
              <a:rPr lang="en-US" smtClean="0"/>
              <a:t>11/13/2017</a:t>
            </a:fld>
            <a:endParaRPr lang="en-US" dirty="0"/>
          </a:p>
        </p:txBody>
      </p:sp>
      <p:sp>
        <p:nvSpPr>
          <p:cNvPr id="6" name="Footer Placeholder 5"/>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CD78207-9A07-41DD-AC44-423AAC210043}" type="datetime1">
              <a:rPr lang="en-US" smtClean="0"/>
              <a:t>11/13/2017</a:t>
            </a:fld>
            <a:endParaRPr lang="en-US" dirty="0"/>
          </a:p>
        </p:txBody>
      </p:sp>
      <p:sp>
        <p:nvSpPr>
          <p:cNvPr id="8" name="Footer Placeholder 7"/>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A9A3D3E-83B7-4357-B6C7-703B3F285E31}" type="datetime1">
              <a:rPr lang="en-US" smtClean="0"/>
              <a:t>11/13/2017</a:t>
            </a:fld>
            <a:endParaRPr lang="en-US" dirty="0"/>
          </a:p>
        </p:txBody>
      </p:sp>
      <p:sp>
        <p:nvSpPr>
          <p:cNvPr id="4" name="Footer Placeholder 3"/>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11CE0-EFB6-406F-8094-3F1BDE8F742F}" type="datetime1">
              <a:rPr lang="en-US" smtClean="0"/>
              <a:t>11/13/2017</a:t>
            </a:fld>
            <a:endParaRPr lang="en-US" dirty="0"/>
          </a:p>
        </p:txBody>
      </p:sp>
      <p:sp>
        <p:nvSpPr>
          <p:cNvPr id="3" name="Footer Placeholder 2"/>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6389C92-C77B-4F01-9211-0C107423D869}" type="datetime1">
              <a:rPr lang="en-US" smtClean="0"/>
              <a:t>11/13/2017</a:t>
            </a:fld>
            <a:endParaRPr lang="en-US" dirty="0"/>
          </a:p>
        </p:txBody>
      </p:sp>
      <p:sp>
        <p:nvSpPr>
          <p:cNvPr id="6" name="Footer Placeholder 5"/>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7A62743-895F-4B97-9CEE-F721783875C8}" type="datetime1">
              <a:rPr lang="en-US" smtClean="0"/>
              <a:t>11/13/2017</a:t>
            </a:fld>
            <a:endParaRPr lang="en-US" dirty="0"/>
          </a:p>
        </p:txBody>
      </p:sp>
      <p:sp>
        <p:nvSpPr>
          <p:cNvPr id="6" name="Footer Placeholder 5"/>
          <p:cNvSpPr>
            <a:spLocks noGrp="1"/>
          </p:cNvSpPr>
          <p:nvPr>
            <p:ph type="ftr" sz="quarter" idx="11"/>
          </p:nvPr>
        </p:nvSpPr>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CA2BC35-602F-4323-9071-82761F31712B}" type="datetime1">
              <a:rPr lang="en-US" smtClean="0"/>
              <a:t>11/13/2017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solidFill>
                  <a:schemeClr val="accent2">
                    <a:lumMod val="50000"/>
                  </a:schemeClr>
                </a:solidFill>
              </a:rPr>
              <a:t>Конкурентні виклики: </a:t>
            </a:r>
            <a:r>
              <a:rPr lang="uk-UA" sz="2800" dirty="0">
                <a:solidFill>
                  <a:schemeClr val="accent2">
                    <a:lumMod val="50000"/>
                  </a:schemeClr>
                </a:solidFill>
              </a:rPr>
              <a:t>загрози стійкості бізнесу чи можливості для нових підприємницьких стратегій?</a:t>
            </a:r>
            <a:endParaRPr lang="ru-RU" sz="2800" dirty="0">
              <a:solidFill>
                <a:schemeClr val="accent2">
                  <a:lumMod val="50000"/>
                </a:schemeClr>
              </a:solidFill>
            </a:endParaRPr>
          </a:p>
        </p:txBody>
      </p:sp>
      <p:sp>
        <p:nvSpPr>
          <p:cNvPr id="3" name="Подзаголовок 2"/>
          <p:cNvSpPr>
            <a:spLocks noGrp="1"/>
          </p:cNvSpPr>
          <p:nvPr>
            <p:ph type="subTitle" idx="1"/>
          </p:nvPr>
        </p:nvSpPr>
        <p:spPr>
          <a:xfrm>
            <a:off x="1870861" y="5188774"/>
            <a:ext cx="7766936" cy="1096899"/>
          </a:xfrm>
        </p:spPr>
        <p:txBody>
          <a:bodyPr>
            <a:normAutofit fontScale="92500" lnSpcReduction="20000"/>
          </a:bodyPr>
          <a:lstStyle/>
          <a:p>
            <a:pPr algn="ctr"/>
            <a:r>
              <a:rPr lang="uk-UA" dirty="0" smtClean="0"/>
              <a:t>Дискусійна панель «Стратегія підприємства: інституційні та конкурентні виклики» в межах міжнародної науково-практичної конференції «Стратегія підприємства: підприємницький контекст»</a:t>
            </a:r>
          </a:p>
          <a:p>
            <a:pPr algn="ctr"/>
            <a:r>
              <a:rPr lang="uk-UA" dirty="0" smtClean="0"/>
              <a:t>16 </a:t>
            </a:r>
            <a:r>
              <a:rPr lang="uk-UA" dirty="0" smtClean="0"/>
              <a:t>листопада 2017 року</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809" y="178953"/>
            <a:ext cx="3763024" cy="726525"/>
          </a:xfrm>
          <a:prstGeom prst="rect">
            <a:avLst/>
          </a:prstGeom>
        </p:spPr>
      </p:pic>
    </p:spTree>
    <p:extLst>
      <p:ext uri="{BB962C8B-B14F-4D97-AF65-F5344CB8AC3E}">
        <p14:creationId xmlns:p14="http://schemas.microsoft.com/office/powerpoint/2010/main" val="3056671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981" y="137652"/>
            <a:ext cx="10569677" cy="937615"/>
          </a:xfrm>
        </p:spPr>
        <p:txBody>
          <a:bodyPr>
            <a:noAutofit/>
          </a:bodyPr>
          <a:lstStyle/>
          <a:p>
            <a:r>
              <a:rPr lang="uk-UA" sz="5400" b="1" dirty="0" smtClean="0">
                <a:solidFill>
                  <a:schemeClr val="accent2">
                    <a:lumMod val="50000"/>
                  </a:schemeClr>
                </a:solidFill>
              </a:rPr>
              <a:t>Конкурентні виклики: </a:t>
            </a:r>
            <a:r>
              <a:rPr lang="uk-UA" sz="5400" b="1" dirty="0" smtClean="0">
                <a:solidFill>
                  <a:schemeClr val="accent2">
                    <a:lumMod val="50000"/>
                  </a:schemeClr>
                </a:solidFill>
              </a:rPr>
              <a:t>дефініції</a:t>
            </a:r>
            <a:endParaRPr lang="ru-RU" sz="5400" b="1" dirty="0">
              <a:solidFill>
                <a:schemeClr val="accent2">
                  <a:lumMod val="50000"/>
                </a:schemeClr>
              </a:solidFill>
            </a:endParaRPr>
          </a:p>
        </p:txBody>
      </p:sp>
      <p:sp>
        <p:nvSpPr>
          <p:cNvPr id="3" name="Объект 2"/>
          <p:cNvSpPr>
            <a:spLocks noGrp="1"/>
          </p:cNvSpPr>
          <p:nvPr>
            <p:ph idx="1"/>
          </p:nvPr>
        </p:nvSpPr>
        <p:spPr>
          <a:xfrm>
            <a:off x="334295" y="2403877"/>
            <a:ext cx="9823518" cy="2932520"/>
          </a:xfrm>
        </p:spPr>
        <p:txBody>
          <a:bodyPr>
            <a:normAutofit/>
          </a:bodyPr>
          <a:lstStyle/>
          <a:p>
            <a:r>
              <a:rPr lang="uk-UA" sz="3200" dirty="0" smtClean="0"/>
              <a:t>Виклик – вимога, спонукання до будь-яких дій, відносин…</a:t>
            </a:r>
            <a:r>
              <a:rPr lang="uk-UA" sz="3200" baseline="30000" dirty="0" smtClean="0"/>
              <a:t>1</a:t>
            </a:r>
          </a:p>
          <a:p>
            <a:r>
              <a:rPr lang="uk-UA" sz="3200" dirty="0" smtClean="0"/>
              <a:t>Виклик </a:t>
            </a:r>
            <a:r>
              <a:rPr lang="uk-UA" sz="3200" dirty="0"/>
              <a:t>– сукупність обставин, не </a:t>
            </a:r>
            <a:r>
              <a:rPr lang="uk-UA" sz="3200" dirty="0" smtClean="0"/>
              <a:t>обов’язково </a:t>
            </a:r>
            <a:r>
              <a:rPr lang="uk-UA" sz="3200" dirty="0"/>
              <a:t>загрожуючого характеру, але безумовно таких, що вимагають реагування на </a:t>
            </a:r>
            <a:r>
              <a:rPr lang="uk-UA" sz="3200" dirty="0" smtClean="0"/>
              <a:t>них</a:t>
            </a:r>
            <a:r>
              <a:rPr lang="uk-UA" sz="3200" baseline="30000" dirty="0" smtClean="0"/>
              <a:t>2</a:t>
            </a:r>
            <a:endParaRPr lang="uk-UA" sz="3200" baseline="30000" dirty="0"/>
          </a:p>
          <a:p>
            <a:pPr marL="0" indent="0">
              <a:buNone/>
            </a:pPr>
            <a:endParaRPr lang="ru-RU" dirty="0"/>
          </a:p>
        </p:txBody>
      </p:sp>
      <p:sp>
        <p:nvSpPr>
          <p:cNvPr id="4" name="Объект 2"/>
          <p:cNvSpPr txBox="1">
            <a:spLocks/>
          </p:cNvSpPr>
          <p:nvPr/>
        </p:nvSpPr>
        <p:spPr>
          <a:xfrm>
            <a:off x="334295" y="5671911"/>
            <a:ext cx="11611898" cy="561741"/>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uk-UA" baseline="30000" dirty="0" smtClean="0"/>
              <a:t>1 </a:t>
            </a:r>
            <a:r>
              <a:rPr lang="uk-UA" dirty="0" smtClean="0"/>
              <a:t>Великий тлумачний словник сучасної української мови/</a:t>
            </a:r>
            <a:r>
              <a:rPr lang="uk-UA" dirty="0" err="1"/>
              <a:t>У</a:t>
            </a:r>
            <a:r>
              <a:rPr lang="uk-UA" dirty="0" err="1" smtClean="0"/>
              <a:t>клад.і</a:t>
            </a:r>
            <a:r>
              <a:rPr lang="uk-UA" dirty="0" smtClean="0"/>
              <a:t> </a:t>
            </a:r>
            <a:r>
              <a:rPr lang="uk-UA" dirty="0" err="1" smtClean="0"/>
              <a:t>голов.ред</a:t>
            </a:r>
            <a:r>
              <a:rPr lang="uk-UA" dirty="0" smtClean="0"/>
              <a:t>. </a:t>
            </a:r>
            <a:r>
              <a:rPr lang="uk-UA" dirty="0" err="1" smtClean="0"/>
              <a:t>В.Т.Бусел</a:t>
            </a:r>
            <a:r>
              <a:rPr lang="uk-UA" dirty="0" smtClean="0"/>
              <a:t>. – К.: Ірпінь: ВТФ «Перун», 2005. – С.136</a:t>
            </a:r>
            <a:endParaRPr lang="uk-UA" baseline="30000" dirty="0" smtClean="0"/>
          </a:p>
          <a:p>
            <a:pPr marL="0" indent="0">
              <a:buNone/>
            </a:pPr>
            <a:r>
              <a:rPr lang="uk-UA" baseline="30000" dirty="0" smtClean="0"/>
              <a:t>2 </a:t>
            </a:r>
            <a:r>
              <a:rPr lang="ru-RU" dirty="0" err="1" smtClean="0"/>
              <a:t>Сергунин</a:t>
            </a:r>
            <a:r>
              <a:rPr lang="ru-RU" dirty="0" smtClean="0"/>
              <a:t> А.А. Международная безопасность: новые подходы и концепты// Политические исследования. – 2005. - №6. – С.127</a:t>
            </a:r>
          </a:p>
          <a:p>
            <a:endParaRPr lang="ru-RU" dirty="0"/>
          </a:p>
        </p:txBody>
      </p:sp>
      <p:sp>
        <p:nvSpPr>
          <p:cNvPr id="5" name="Нижний колонтитул 4"/>
          <p:cNvSpPr>
            <a:spLocks noGrp="1"/>
          </p:cNvSpPr>
          <p:nvPr>
            <p:ph type="ftr" sz="quarter" idx="11"/>
          </p:nvPr>
        </p:nvSpPr>
        <p:spPr>
          <a:xfrm>
            <a:off x="500354" y="6406487"/>
            <a:ext cx="6297612" cy="365125"/>
          </a:xfrm>
        </p:spPr>
        <p:txBody>
          <a:bodyPr/>
          <a:lstStyle/>
          <a:p>
            <a:r>
              <a:rPr lang="ru-RU" dirty="0" smtClean="0"/>
              <a:t>© ІУК КНЕУ, </a:t>
            </a:r>
            <a:r>
              <a:rPr lang="uk-UA" dirty="0" smtClean="0"/>
              <a:t>Верба Вероніка Анатоліївна, Кизенко </a:t>
            </a:r>
            <a:r>
              <a:rPr lang="ru-RU" dirty="0" smtClean="0"/>
              <a:t>Олена Олександрівна, 2017</a:t>
            </a:r>
            <a:endParaRPr lang="en-US" dirty="0"/>
          </a:p>
        </p:txBody>
      </p:sp>
      <p:sp>
        <p:nvSpPr>
          <p:cNvPr id="6" name="Номер слайда 5"/>
          <p:cNvSpPr>
            <a:spLocks noGrp="1"/>
          </p:cNvSpPr>
          <p:nvPr>
            <p:ph type="sldNum" sz="quarter" idx="12"/>
          </p:nvPr>
        </p:nvSpPr>
        <p:spPr>
          <a:xfrm>
            <a:off x="11262854" y="6406486"/>
            <a:ext cx="683339" cy="365125"/>
          </a:xfrm>
        </p:spPr>
        <p:txBody>
          <a:bodyPr/>
          <a:lstStyle/>
          <a:p>
            <a:fld id="{D57F1E4F-1CFF-5643-939E-217C01CDF565}" type="slidenum">
              <a:rPr lang="en-US" smtClean="0">
                <a:solidFill>
                  <a:schemeClr val="accent2">
                    <a:lumMod val="50000"/>
                  </a:schemeClr>
                </a:solidFill>
              </a:rPr>
              <a:pPr/>
              <a:t>2</a:t>
            </a:fld>
            <a:endParaRPr lang="en-US" dirty="0">
              <a:solidFill>
                <a:schemeClr val="accent2">
                  <a:lumMod val="50000"/>
                </a:schemeClr>
              </a:solidFill>
            </a:endParaRPr>
          </a:p>
        </p:txBody>
      </p:sp>
    </p:spTree>
    <p:extLst>
      <p:ext uri="{BB962C8B-B14F-4D97-AF65-F5344CB8AC3E}">
        <p14:creationId xmlns:p14="http://schemas.microsoft.com/office/powerpoint/2010/main" val="3201377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385" y="186812"/>
            <a:ext cx="11249196" cy="1506064"/>
          </a:xfrm>
        </p:spPr>
        <p:txBody>
          <a:bodyPr>
            <a:noAutofit/>
          </a:bodyPr>
          <a:lstStyle/>
          <a:p>
            <a:r>
              <a:rPr lang="uk-UA" sz="5400" dirty="0" smtClean="0">
                <a:solidFill>
                  <a:schemeClr val="accent2">
                    <a:lumMod val="50000"/>
                  </a:schemeClr>
                </a:solidFill>
              </a:rPr>
              <a:t>Інформаційна база дослідження: </a:t>
            </a:r>
            <a:r>
              <a:rPr lang="uk-UA" sz="4000" dirty="0" smtClean="0">
                <a:solidFill>
                  <a:schemeClr val="accent2">
                    <a:lumMod val="50000"/>
                  </a:schemeClr>
                </a:solidFill>
              </a:rPr>
              <a:t>звіти провідних консалтингових компаній</a:t>
            </a:r>
            <a:endParaRPr lang="ru-RU" sz="4000" dirty="0">
              <a:solidFill>
                <a:schemeClr val="accent2">
                  <a:lumMod val="50000"/>
                </a:schemeClr>
              </a:solidFill>
            </a:endParaRPr>
          </a:p>
        </p:txBody>
      </p:sp>
      <p:sp>
        <p:nvSpPr>
          <p:cNvPr id="3" name="Объект 2"/>
          <p:cNvSpPr>
            <a:spLocks noGrp="1"/>
          </p:cNvSpPr>
          <p:nvPr>
            <p:ph idx="1"/>
          </p:nvPr>
        </p:nvSpPr>
        <p:spPr>
          <a:xfrm>
            <a:off x="441360" y="2001435"/>
            <a:ext cx="9862847" cy="4261724"/>
          </a:xfrm>
        </p:spPr>
        <p:txBody>
          <a:bodyPr>
            <a:normAutofit fontScale="92500" lnSpcReduction="10000"/>
          </a:bodyPr>
          <a:lstStyle/>
          <a:p>
            <a:pPr lvl="0"/>
            <a:r>
              <a:rPr lang="uk-UA" sz="2800" dirty="0" err="1"/>
              <a:t>Disrupt</a:t>
            </a:r>
            <a:r>
              <a:rPr lang="uk-UA" sz="2800" dirty="0"/>
              <a:t> </a:t>
            </a:r>
            <a:r>
              <a:rPr lang="uk-UA" sz="2800" dirty="0" err="1"/>
              <a:t>and</a:t>
            </a:r>
            <a:r>
              <a:rPr lang="uk-UA" sz="2800" dirty="0"/>
              <a:t> </a:t>
            </a:r>
            <a:r>
              <a:rPr lang="uk-UA" sz="2800" dirty="0" err="1"/>
              <a:t>grow</a:t>
            </a:r>
            <a:r>
              <a:rPr lang="uk-UA" sz="2800" dirty="0"/>
              <a:t>. CEO Outlook 2017// </a:t>
            </a:r>
            <a:r>
              <a:rPr lang="uk-UA" sz="2800" dirty="0" err="1">
                <a:solidFill>
                  <a:schemeClr val="accent2">
                    <a:lumMod val="75000"/>
                  </a:schemeClr>
                </a:solidFill>
              </a:rPr>
              <a:t>KPMG</a:t>
            </a:r>
            <a:r>
              <a:rPr lang="uk-UA" sz="2800" dirty="0" err="1"/>
              <a:t>’s</a:t>
            </a:r>
            <a:r>
              <a:rPr lang="uk-UA" sz="2800" dirty="0"/>
              <a:t> U.S. </a:t>
            </a:r>
            <a:r>
              <a:rPr lang="uk-UA" sz="2800" dirty="0" smtClean="0"/>
              <a:t>https://kpmg.com/</a:t>
            </a:r>
            <a:endParaRPr lang="ru-RU" sz="2800" dirty="0"/>
          </a:p>
          <a:p>
            <a:pPr lvl="0"/>
            <a:r>
              <a:rPr lang="uk-UA" sz="2800" dirty="0" err="1"/>
              <a:t>Global</a:t>
            </a:r>
            <a:r>
              <a:rPr lang="uk-UA" sz="2800" dirty="0"/>
              <a:t> CEO </a:t>
            </a:r>
            <a:r>
              <a:rPr lang="uk-UA" sz="2800" dirty="0" err="1"/>
              <a:t>Study</a:t>
            </a:r>
            <a:r>
              <a:rPr lang="uk-UA" sz="2800" dirty="0"/>
              <a:t>: </a:t>
            </a:r>
            <a:r>
              <a:rPr lang="uk-UA" sz="2800" dirty="0" err="1"/>
              <a:t>The</a:t>
            </a:r>
            <a:r>
              <a:rPr lang="uk-UA" sz="2800" dirty="0"/>
              <a:t> </a:t>
            </a:r>
            <a:r>
              <a:rPr lang="uk-UA" sz="2800" dirty="0" err="1"/>
              <a:t>Enterprise</a:t>
            </a:r>
            <a:r>
              <a:rPr lang="uk-UA" sz="2800" dirty="0"/>
              <a:t> </a:t>
            </a:r>
            <a:r>
              <a:rPr lang="uk-UA" sz="2800" dirty="0" err="1"/>
              <a:t>of</a:t>
            </a:r>
            <a:r>
              <a:rPr lang="uk-UA" sz="2800" dirty="0"/>
              <a:t> </a:t>
            </a:r>
            <a:r>
              <a:rPr lang="uk-UA" sz="2800" dirty="0" err="1"/>
              <a:t>the</a:t>
            </a:r>
            <a:r>
              <a:rPr lang="uk-UA" sz="2800" dirty="0"/>
              <a:t> </a:t>
            </a:r>
            <a:r>
              <a:rPr lang="uk-UA" sz="2800" dirty="0" err="1"/>
              <a:t>Future</a:t>
            </a:r>
            <a:r>
              <a:rPr lang="uk-UA" sz="2800" dirty="0"/>
              <a:t>// </a:t>
            </a:r>
            <a:r>
              <a:rPr lang="uk-UA" sz="2800" dirty="0" smtClean="0"/>
              <a:t>http</a:t>
            </a:r>
            <a:r>
              <a:rPr lang="uk-UA" sz="2800" dirty="0"/>
              <a:t>://</a:t>
            </a:r>
            <a:r>
              <a:rPr lang="uk-UA" sz="2800" dirty="0" smtClean="0"/>
              <a:t>www.ibm.com/ibm/ideasfromibm/us/ceo/20080505/resources</a:t>
            </a:r>
            <a:endParaRPr lang="ru-RU" sz="2800" dirty="0"/>
          </a:p>
          <a:p>
            <a:pPr lvl="0"/>
            <a:r>
              <a:rPr lang="uk-UA" sz="2800" dirty="0" err="1" smtClean="0">
                <a:solidFill>
                  <a:schemeClr val="tx1"/>
                </a:solidFill>
              </a:rPr>
              <a:t>Digital</a:t>
            </a:r>
            <a:r>
              <a:rPr lang="uk-UA" sz="2800" dirty="0" smtClean="0">
                <a:solidFill>
                  <a:schemeClr val="tx1"/>
                </a:solidFill>
              </a:rPr>
              <a:t> </a:t>
            </a:r>
            <a:r>
              <a:rPr lang="uk-UA" sz="2800" dirty="0" err="1">
                <a:solidFill>
                  <a:schemeClr val="tx1"/>
                </a:solidFill>
              </a:rPr>
              <a:t>globalization</a:t>
            </a:r>
            <a:r>
              <a:rPr lang="uk-UA" sz="2800" dirty="0">
                <a:solidFill>
                  <a:schemeClr val="tx1"/>
                </a:solidFill>
              </a:rPr>
              <a:t>: </a:t>
            </a:r>
            <a:r>
              <a:rPr lang="uk-UA" sz="2800" dirty="0" err="1">
                <a:solidFill>
                  <a:schemeClr val="tx1"/>
                </a:solidFill>
              </a:rPr>
              <a:t>The</a:t>
            </a:r>
            <a:r>
              <a:rPr lang="uk-UA" sz="2800" dirty="0">
                <a:solidFill>
                  <a:schemeClr val="tx1"/>
                </a:solidFill>
              </a:rPr>
              <a:t> </a:t>
            </a:r>
            <a:r>
              <a:rPr lang="uk-UA" sz="2800" dirty="0" err="1">
                <a:solidFill>
                  <a:schemeClr val="tx1"/>
                </a:solidFill>
              </a:rPr>
              <a:t>new</a:t>
            </a:r>
            <a:r>
              <a:rPr lang="uk-UA" sz="2800" dirty="0">
                <a:solidFill>
                  <a:schemeClr val="tx1"/>
                </a:solidFill>
              </a:rPr>
              <a:t> </a:t>
            </a:r>
            <a:r>
              <a:rPr lang="uk-UA" sz="2800" dirty="0" err="1">
                <a:solidFill>
                  <a:schemeClr val="tx1"/>
                </a:solidFill>
              </a:rPr>
              <a:t>era</a:t>
            </a:r>
            <a:r>
              <a:rPr lang="uk-UA" sz="2800" dirty="0">
                <a:solidFill>
                  <a:schemeClr val="tx1"/>
                </a:solidFill>
              </a:rPr>
              <a:t> </a:t>
            </a:r>
            <a:r>
              <a:rPr lang="uk-UA" sz="2800" dirty="0" err="1">
                <a:solidFill>
                  <a:schemeClr val="tx1"/>
                </a:solidFill>
              </a:rPr>
              <a:t>of</a:t>
            </a:r>
            <a:r>
              <a:rPr lang="uk-UA" sz="2800" dirty="0">
                <a:solidFill>
                  <a:schemeClr val="tx1"/>
                </a:solidFill>
              </a:rPr>
              <a:t> </a:t>
            </a:r>
            <a:r>
              <a:rPr lang="uk-UA" sz="2800" dirty="0" err="1">
                <a:solidFill>
                  <a:schemeClr val="tx1"/>
                </a:solidFill>
              </a:rPr>
              <a:t>global</a:t>
            </a:r>
            <a:r>
              <a:rPr lang="uk-UA" sz="2800" dirty="0">
                <a:solidFill>
                  <a:schemeClr val="tx1"/>
                </a:solidFill>
              </a:rPr>
              <a:t> </a:t>
            </a:r>
            <a:r>
              <a:rPr lang="uk-UA" sz="2800" dirty="0" err="1" smtClean="0">
                <a:solidFill>
                  <a:schemeClr val="tx1"/>
                </a:solidFill>
              </a:rPr>
              <a:t>flows</a:t>
            </a:r>
            <a:r>
              <a:rPr lang="uk-UA" sz="2800" dirty="0" smtClean="0">
                <a:solidFill>
                  <a:schemeClr val="tx1"/>
                </a:solidFill>
              </a:rPr>
              <a:t> // </a:t>
            </a:r>
            <a:r>
              <a:rPr lang="uk-UA" sz="2800" dirty="0" err="1" smtClean="0">
                <a:solidFill>
                  <a:schemeClr val="tx1"/>
                </a:solidFill>
              </a:rPr>
              <a:t>Report</a:t>
            </a:r>
            <a:r>
              <a:rPr lang="uk-UA" sz="2800" dirty="0" smtClean="0">
                <a:solidFill>
                  <a:schemeClr val="tx1"/>
                </a:solidFill>
              </a:rPr>
              <a:t> </a:t>
            </a:r>
            <a:r>
              <a:rPr lang="uk-UA" sz="2800" dirty="0" err="1">
                <a:solidFill>
                  <a:schemeClr val="accent2">
                    <a:lumMod val="75000"/>
                  </a:schemeClr>
                </a:solidFill>
              </a:rPr>
              <a:t>McKinsey</a:t>
            </a:r>
            <a:r>
              <a:rPr lang="uk-UA" sz="2800" dirty="0">
                <a:solidFill>
                  <a:schemeClr val="accent2">
                    <a:lumMod val="75000"/>
                  </a:schemeClr>
                </a:solidFill>
              </a:rPr>
              <a:t> </a:t>
            </a:r>
            <a:r>
              <a:rPr lang="uk-UA" sz="2800" dirty="0" err="1">
                <a:solidFill>
                  <a:schemeClr val="accent2">
                    <a:lumMod val="75000"/>
                  </a:schemeClr>
                </a:solidFill>
              </a:rPr>
              <a:t>Global</a:t>
            </a:r>
            <a:r>
              <a:rPr lang="uk-UA" sz="2800" dirty="0">
                <a:solidFill>
                  <a:schemeClr val="accent2">
                    <a:lumMod val="75000"/>
                  </a:schemeClr>
                </a:solidFill>
              </a:rPr>
              <a:t> Institute</a:t>
            </a:r>
            <a:r>
              <a:rPr lang="uk-UA" sz="2800" dirty="0">
                <a:solidFill>
                  <a:schemeClr val="tx1"/>
                </a:solidFill>
              </a:rPr>
              <a:t>. - </a:t>
            </a:r>
            <a:r>
              <a:rPr lang="uk-UA" sz="2800" dirty="0" err="1">
                <a:solidFill>
                  <a:schemeClr val="tx1"/>
                </a:solidFill>
              </a:rPr>
              <a:t>February</a:t>
            </a:r>
            <a:r>
              <a:rPr lang="uk-UA" sz="2800" dirty="0">
                <a:solidFill>
                  <a:schemeClr val="tx1"/>
                </a:solidFill>
              </a:rPr>
              <a:t> 2016</a:t>
            </a:r>
            <a:r>
              <a:rPr lang="en-US" sz="2800" dirty="0">
                <a:solidFill>
                  <a:schemeClr val="tx1"/>
                </a:solidFill>
              </a:rPr>
              <a:t>.</a:t>
            </a:r>
            <a:r>
              <a:rPr lang="uk-UA" sz="2800" dirty="0">
                <a:solidFill>
                  <a:schemeClr val="tx1"/>
                </a:solidFill>
              </a:rPr>
              <a:t> </a:t>
            </a:r>
            <a:r>
              <a:rPr lang="uk-UA" sz="2800" dirty="0" smtClean="0">
                <a:solidFill>
                  <a:schemeClr val="tx1"/>
                </a:solidFill>
              </a:rPr>
              <a:t>https</a:t>
            </a:r>
            <a:r>
              <a:rPr lang="uk-UA" sz="2800" dirty="0">
                <a:solidFill>
                  <a:schemeClr val="tx1"/>
                </a:solidFill>
              </a:rPr>
              <a:t>://</a:t>
            </a:r>
            <a:r>
              <a:rPr lang="uk-UA" sz="2800" dirty="0" smtClean="0">
                <a:solidFill>
                  <a:schemeClr val="tx1"/>
                </a:solidFill>
              </a:rPr>
              <a:t>www.mckinsey.com/</a:t>
            </a:r>
          </a:p>
          <a:p>
            <a:pPr lvl="0"/>
            <a:r>
              <a:rPr lang="uk-UA" sz="2800" dirty="0" err="1" smtClean="0"/>
              <a:t>Now</a:t>
            </a:r>
            <a:r>
              <a:rPr lang="uk-UA" sz="2800" dirty="0" smtClean="0"/>
              <a:t> </a:t>
            </a:r>
            <a:r>
              <a:rPr lang="uk-UA" sz="2800" dirty="0" err="1"/>
              <a:t>or</a:t>
            </a:r>
            <a:r>
              <a:rPr lang="uk-UA" sz="2800" dirty="0"/>
              <a:t> </a:t>
            </a:r>
            <a:r>
              <a:rPr lang="uk-UA" sz="2800" dirty="0" err="1"/>
              <a:t>never</a:t>
            </a:r>
            <a:r>
              <a:rPr lang="uk-UA" sz="2800" dirty="0"/>
              <a:t>. CEO Outlook 2016// </a:t>
            </a:r>
            <a:r>
              <a:rPr lang="uk-UA" sz="2800" dirty="0" err="1"/>
              <a:t>KPMG’s</a:t>
            </a:r>
            <a:r>
              <a:rPr lang="uk-UA" sz="2800" dirty="0"/>
              <a:t> U.S. </a:t>
            </a:r>
            <a:r>
              <a:rPr lang="uk-UA" sz="2800" dirty="0" smtClean="0"/>
              <a:t>https</a:t>
            </a:r>
            <a:r>
              <a:rPr lang="uk-UA" sz="2800" dirty="0"/>
              <a:t>:// </a:t>
            </a:r>
            <a:r>
              <a:rPr lang="uk-UA" sz="2800" dirty="0" smtClean="0"/>
              <a:t>kpmg.com/</a:t>
            </a:r>
            <a:endParaRPr lang="ru-RU" sz="2800" dirty="0"/>
          </a:p>
          <a:p>
            <a:endParaRPr lang="ru-RU" dirty="0"/>
          </a:p>
        </p:txBody>
      </p:sp>
      <p:sp>
        <p:nvSpPr>
          <p:cNvPr id="4" name="Нижний колонтитул 3"/>
          <p:cNvSpPr>
            <a:spLocks noGrp="1"/>
          </p:cNvSpPr>
          <p:nvPr>
            <p:ph type="ftr" sz="quarter" idx="11"/>
          </p:nvPr>
        </p:nvSpPr>
        <p:spPr>
          <a:xfrm>
            <a:off x="441360" y="6406486"/>
            <a:ext cx="6297612" cy="365125"/>
          </a:xfrm>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5" name="Номер слайда 4"/>
          <p:cNvSpPr>
            <a:spLocks noGrp="1"/>
          </p:cNvSpPr>
          <p:nvPr>
            <p:ph type="sldNum" sz="quarter" idx="12"/>
          </p:nvPr>
        </p:nvSpPr>
        <p:spPr>
          <a:xfrm>
            <a:off x="11186380" y="6223924"/>
            <a:ext cx="683339" cy="365125"/>
          </a:xfrm>
        </p:spPr>
        <p:txBody>
          <a:bodyPr/>
          <a:lstStyle/>
          <a:p>
            <a:fld id="{D57F1E4F-1CFF-5643-939E-217C01CDF565}" type="slidenum">
              <a:rPr lang="en-US" smtClean="0">
                <a:ln w="0"/>
                <a:solidFill>
                  <a:schemeClr val="tx1"/>
                </a:solidFill>
                <a:effectLst>
                  <a:outerShdw blurRad="38100" dist="19050" dir="2700000" algn="tl" rotWithShape="0">
                    <a:schemeClr val="dk1">
                      <a:alpha val="40000"/>
                    </a:schemeClr>
                  </a:outerShdw>
                </a:effectLst>
              </a:rPr>
              <a:pPr/>
              <a:t>3</a:t>
            </a:fld>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3104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689" y="0"/>
            <a:ext cx="11398043" cy="678426"/>
          </a:xfrm>
        </p:spPr>
        <p:txBody>
          <a:bodyPr>
            <a:noAutofit/>
          </a:bodyPr>
          <a:lstStyle/>
          <a:p>
            <a:r>
              <a:rPr lang="uk-UA" sz="5400" b="1" dirty="0" smtClean="0">
                <a:solidFill>
                  <a:schemeClr val="accent2">
                    <a:lumMod val="50000"/>
                  </a:schemeClr>
                </a:solidFill>
              </a:rPr>
              <a:t>Конкурентні виклики цифрової </a:t>
            </a:r>
            <a:r>
              <a:rPr lang="uk-UA" sz="5400" b="1" dirty="0" smtClean="0">
                <a:solidFill>
                  <a:schemeClr val="accent2">
                    <a:lumMod val="50000"/>
                  </a:schemeClr>
                </a:solidFill>
              </a:rPr>
              <a:t>економіки (1)</a:t>
            </a:r>
            <a:endParaRPr lang="ru-RU" sz="5400" b="1" dirty="0">
              <a:solidFill>
                <a:schemeClr val="accent2">
                  <a:lumMod val="50000"/>
                </a:schemeClr>
              </a:solidFill>
            </a:endParaRPr>
          </a:p>
        </p:txBody>
      </p:sp>
      <p:sp>
        <p:nvSpPr>
          <p:cNvPr id="3" name="Объект 2"/>
          <p:cNvSpPr>
            <a:spLocks noGrp="1"/>
          </p:cNvSpPr>
          <p:nvPr>
            <p:ph idx="1"/>
          </p:nvPr>
        </p:nvSpPr>
        <p:spPr>
          <a:xfrm>
            <a:off x="186186" y="2058795"/>
            <a:ext cx="11915330" cy="4008373"/>
          </a:xfrm>
        </p:spPr>
        <p:txBody>
          <a:bodyPr>
            <a:normAutofit/>
          </a:bodyPr>
          <a:lstStyle/>
          <a:p>
            <a:pPr lvl="0"/>
            <a:r>
              <a:rPr lang="uk-UA" sz="4000" b="1" dirty="0" smtClean="0">
                <a:solidFill>
                  <a:schemeClr val="accent2">
                    <a:lumMod val="50000"/>
                  </a:schemeClr>
                </a:solidFill>
              </a:rPr>
              <a:t>Підприємства формують екосистеми</a:t>
            </a:r>
          </a:p>
          <a:p>
            <a:pPr lvl="0"/>
            <a:r>
              <a:rPr lang="uk-UA" sz="4000" b="1" dirty="0" smtClean="0">
                <a:solidFill>
                  <a:schemeClr val="accent2">
                    <a:lumMod val="50000"/>
                  </a:schemeClr>
                </a:solidFill>
              </a:rPr>
              <a:t>Інновації породжують нові ціннісні пропозиції</a:t>
            </a:r>
            <a:endParaRPr lang="ru-RU" sz="4000" dirty="0" smtClean="0"/>
          </a:p>
          <a:p>
            <a:pPr lvl="0"/>
            <a:r>
              <a:rPr lang="uk-UA" sz="4000" b="1" dirty="0" smtClean="0">
                <a:solidFill>
                  <a:schemeClr val="accent2">
                    <a:lumMod val="50000"/>
                  </a:schemeClr>
                </a:solidFill>
              </a:rPr>
              <a:t>Глобальна інтеграція </a:t>
            </a:r>
          </a:p>
          <a:p>
            <a:pPr lvl="0"/>
            <a:r>
              <a:rPr lang="uk-UA" sz="4000" b="1" dirty="0" smtClean="0">
                <a:solidFill>
                  <a:schemeClr val="accent2">
                    <a:lumMod val="50000"/>
                  </a:schemeClr>
                </a:solidFill>
              </a:rPr>
              <a:t>К</a:t>
            </a:r>
            <a:r>
              <a:rPr lang="uk-UA" sz="4000" b="1" dirty="0" smtClean="0">
                <a:solidFill>
                  <a:schemeClr val="accent2">
                    <a:lumMod val="50000"/>
                  </a:schemeClr>
                </a:solidFill>
              </a:rPr>
              <a:t>ардинальна зміна структури ринків</a:t>
            </a:r>
            <a:r>
              <a:rPr lang="uk-UA" sz="4000" dirty="0" smtClean="0"/>
              <a:t> </a:t>
            </a:r>
            <a:endParaRPr lang="ru-RU" sz="4000" dirty="0"/>
          </a:p>
          <a:p>
            <a:pPr marL="0" indent="0">
              <a:buNone/>
            </a:pPr>
            <a:endParaRPr lang="ru-RU" dirty="0"/>
          </a:p>
        </p:txBody>
      </p:sp>
      <p:sp>
        <p:nvSpPr>
          <p:cNvPr id="4" name="Нижний колонтитул 3"/>
          <p:cNvSpPr>
            <a:spLocks noGrp="1"/>
          </p:cNvSpPr>
          <p:nvPr>
            <p:ph type="ftr" sz="quarter" idx="11"/>
          </p:nvPr>
        </p:nvSpPr>
        <p:spPr>
          <a:xfrm>
            <a:off x="402031" y="6392509"/>
            <a:ext cx="6297612" cy="365125"/>
          </a:xfrm>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5" name="Номер слайда 4"/>
          <p:cNvSpPr>
            <a:spLocks noGrp="1"/>
          </p:cNvSpPr>
          <p:nvPr>
            <p:ph type="sldNum" sz="quarter" idx="12"/>
          </p:nvPr>
        </p:nvSpPr>
        <p:spPr>
          <a:xfrm>
            <a:off x="11245373" y="6354721"/>
            <a:ext cx="683339" cy="365125"/>
          </a:xfrm>
        </p:spPr>
        <p:txBody>
          <a:bodyPr/>
          <a:lstStyle/>
          <a:p>
            <a:fld id="{D57F1E4F-1CFF-5643-939E-217C01CDF565}" type="slidenum">
              <a:rPr lang="en-US" smtClean="0">
                <a:solidFill>
                  <a:schemeClr val="accent2">
                    <a:lumMod val="50000"/>
                  </a:schemeClr>
                </a:solidFill>
              </a:rPr>
              <a:pPr/>
              <a:t>4</a:t>
            </a:fld>
            <a:endParaRPr lang="en-US" dirty="0">
              <a:solidFill>
                <a:schemeClr val="accent2">
                  <a:lumMod val="50000"/>
                </a:schemeClr>
              </a:solidFill>
            </a:endParaRPr>
          </a:p>
        </p:txBody>
      </p:sp>
    </p:spTree>
    <p:extLst>
      <p:ext uri="{BB962C8B-B14F-4D97-AF65-F5344CB8AC3E}">
        <p14:creationId xmlns:p14="http://schemas.microsoft.com/office/powerpoint/2010/main" val="2059098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689" y="0"/>
            <a:ext cx="11145683" cy="678426"/>
          </a:xfrm>
        </p:spPr>
        <p:txBody>
          <a:bodyPr>
            <a:noAutofit/>
          </a:bodyPr>
          <a:lstStyle/>
          <a:p>
            <a:r>
              <a:rPr lang="uk-UA" sz="5400" b="1" dirty="0" smtClean="0">
                <a:solidFill>
                  <a:schemeClr val="accent2">
                    <a:lumMod val="50000"/>
                  </a:schemeClr>
                </a:solidFill>
              </a:rPr>
              <a:t>Конкурентні виклики цифрової </a:t>
            </a:r>
            <a:r>
              <a:rPr lang="uk-UA" sz="5400" b="1" dirty="0" smtClean="0">
                <a:solidFill>
                  <a:schemeClr val="accent2">
                    <a:lumMod val="50000"/>
                  </a:schemeClr>
                </a:solidFill>
              </a:rPr>
              <a:t>економіки (2)</a:t>
            </a:r>
            <a:endParaRPr lang="ru-RU" sz="5400" b="1" dirty="0">
              <a:solidFill>
                <a:schemeClr val="accent2">
                  <a:lumMod val="50000"/>
                </a:schemeClr>
              </a:solidFill>
            </a:endParaRPr>
          </a:p>
        </p:txBody>
      </p:sp>
      <p:sp>
        <p:nvSpPr>
          <p:cNvPr id="3" name="Объект 2"/>
          <p:cNvSpPr>
            <a:spLocks noGrp="1"/>
          </p:cNvSpPr>
          <p:nvPr>
            <p:ph idx="1"/>
          </p:nvPr>
        </p:nvSpPr>
        <p:spPr>
          <a:xfrm>
            <a:off x="178419" y="2062976"/>
            <a:ext cx="11836599" cy="4329532"/>
          </a:xfrm>
        </p:spPr>
        <p:txBody>
          <a:bodyPr>
            <a:normAutofit/>
          </a:bodyPr>
          <a:lstStyle/>
          <a:p>
            <a:pPr lvl="0"/>
            <a:r>
              <a:rPr lang="uk-UA" sz="4000" b="1" dirty="0" smtClean="0">
                <a:solidFill>
                  <a:schemeClr val="accent2">
                    <a:lumMod val="50000"/>
                  </a:schemeClr>
                </a:solidFill>
              </a:rPr>
              <a:t>Соціальна </a:t>
            </a:r>
            <a:r>
              <a:rPr lang="uk-UA" sz="4000" b="1" dirty="0">
                <a:solidFill>
                  <a:schemeClr val="accent2">
                    <a:lumMod val="50000"/>
                  </a:schemeClr>
                </a:solidFill>
              </a:rPr>
              <a:t>відповідальність </a:t>
            </a:r>
            <a:r>
              <a:rPr lang="uk-UA" sz="4000" b="1" dirty="0" smtClean="0">
                <a:solidFill>
                  <a:schemeClr val="accent2">
                    <a:lumMod val="50000"/>
                  </a:schemeClr>
                </a:solidFill>
              </a:rPr>
              <a:t>як філософія бізнесу</a:t>
            </a:r>
            <a:endParaRPr lang="uk-UA" sz="4000" b="1" dirty="0" smtClean="0">
              <a:solidFill>
                <a:schemeClr val="accent2">
                  <a:lumMod val="50000"/>
                </a:schemeClr>
              </a:solidFill>
            </a:endParaRPr>
          </a:p>
          <a:p>
            <a:r>
              <a:rPr lang="uk-UA" sz="4000" b="1" dirty="0">
                <a:solidFill>
                  <a:schemeClr val="accent2">
                    <a:lumMod val="50000"/>
                  </a:schemeClr>
                </a:solidFill>
              </a:rPr>
              <a:t>Когнітивні системи обробки </a:t>
            </a:r>
            <a:r>
              <a:rPr lang="uk-UA" sz="4000" b="1" dirty="0" smtClean="0">
                <a:solidFill>
                  <a:schemeClr val="accent2">
                    <a:lumMod val="50000"/>
                  </a:schemeClr>
                </a:solidFill>
              </a:rPr>
              <a:t>даних </a:t>
            </a:r>
            <a:endParaRPr lang="uk-UA" sz="4000" b="1" dirty="0" smtClean="0">
              <a:solidFill>
                <a:schemeClr val="accent2">
                  <a:lumMod val="50000"/>
                </a:schemeClr>
              </a:solidFill>
            </a:endParaRPr>
          </a:p>
          <a:p>
            <a:r>
              <a:rPr lang="uk-UA" sz="4000" b="1" dirty="0" smtClean="0">
                <a:solidFill>
                  <a:schemeClr val="accent2">
                    <a:lumMod val="50000"/>
                  </a:schemeClr>
                </a:solidFill>
              </a:rPr>
              <a:t>Кібербезпека </a:t>
            </a:r>
            <a:r>
              <a:rPr lang="uk-UA" sz="4000" b="1" dirty="0" smtClean="0">
                <a:solidFill>
                  <a:schemeClr val="accent2">
                    <a:lumMod val="50000"/>
                  </a:schemeClr>
                </a:solidFill>
              </a:rPr>
              <a:t>– головний нормативний ризик </a:t>
            </a:r>
            <a:endParaRPr lang="uk-UA" sz="4000" b="1" dirty="0" smtClean="0">
              <a:solidFill>
                <a:schemeClr val="accent2">
                  <a:lumMod val="50000"/>
                </a:schemeClr>
              </a:solidFill>
            </a:endParaRPr>
          </a:p>
          <a:p>
            <a:r>
              <a:rPr lang="uk-UA" sz="4000" b="1" dirty="0" smtClean="0">
                <a:solidFill>
                  <a:schemeClr val="accent2">
                    <a:lumMod val="50000"/>
                  </a:schemeClr>
                </a:solidFill>
              </a:rPr>
              <a:t>Довіра: дані потрібно використовувати без порушення конфіденційності</a:t>
            </a:r>
            <a:endParaRPr lang="ru-RU" sz="4000" b="1" dirty="0" smtClean="0">
              <a:solidFill>
                <a:schemeClr val="accent2">
                  <a:lumMod val="50000"/>
                </a:schemeClr>
              </a:solidFill>
            </a:endParaRPr>
          </a:p>
          <a:p>
            <a:endParaRPr lang="ru-RU" dirty="0"/>
          </a:p>
        </p:txBody>
      </p:sp>
      <p:sp>
        <p:nvSpPr>
          <p:cNvPr id="4" name="Нижний колонтитул 3"/>
          <p:cNvSpPr>
            <a:spLocks noGrp="1"/>
          </p:cNvSpPr>
          <p:nvPr>
            <p:ph type="ftr" sz="quarter" idx="11"/>
          </p:nvPr>
        </p:nvSpPr>
        <p:spPr>
          <a:xfrm>
            <a:off x="402031" y="6392509"/>
            <a:ext cx="6297612" cy="365125"/>
          </a:xfrm>
        </p:spPr>
        <p:txBody>
          <a:bodyPr/>
          <a:lstStyle/>
          <a:p>
            <a:r>
              <a:rPr lang="ru-RU" dirty="0" smtClean="0"/>
              <a:t>© ІУК КНЕУ, Верба </a:t>
            </a:r>
            <a:r>
              <a:rPr lang="ru-RU" dirty="0" err="1" smtClean="0"/>
              <a:t>Вероніка</a:t>
            </a:r>
            <a:r>
              <a:rPr lang="ru-RU" dirty="0" smtClean="0"/>
              <a:t> Анатоліївна, Кизенко Олена Олександрівна, 2017</a:t>
            </a:r>
            <a:endParaRPr lang="en-US" dirty="0"/>
          </a:p>
        </p:txBody>
      </p:sp>
      <p:sp>
        <p:nvSpPr>
          <p:cNvPr id="5" name="Номер слайда 4"/>
          <p:cNvSpPr>
            <a:spLocks noGrp="1"/>
          </p:cNvSpPr>
          <p:nvPr>
            <p:ph type="sldNum" sz="quarter" idx="12"/>
          </p:nvPr>
        </p:nvSpPr>
        <p:spPr>
          <a:xfrm>
            <a:off x="11245373" y="6354721"/>
            <a:ext cx="683339" cy="365125"/>
          </a:xfrm>
        </p:spPr>
        <p:txBody>
          <a:bodyPr/>
          <a:lstStyle/>
          <a:p>
            <a:fld id="{D57F1E4F-1CFF-5643-939E-217C01CDF565}" type="slidenum">
              <a:rPr lang="en-US" smtClean="0">
                <a:solidFill>
                  <a:schemeClr val="accent2">
                    <a:lumMod val="50000"/>
                  </a:schemeClr>
                </a:solidFill>
              </a:rPr>
              <a:pPr/>
              <a:t>5</a:t>
            </a:fld>
            <a:endParaRPr lang="en-US" dirty="0">
              <a:solidFill>
                <a:schemeClr val="accent2">
                  <a:lumMod val="50000"/>
                </a:schemeClr>
              </a:solidFill>
            </a:endParaRPr>
          </a:p>
        </p:txBody>
      </p:sp>
    </p:spTree>
    <p:extLst>
      <p:ext uri="{BB962C8B-B14F-4D97-AF65-F5344CB8AC3E}">
        <p14:creationId xmlns:p14="http://schemas.microsoft.com/office/powerpoint/2010/main" val="1865038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77" y="0"/>
            <a:ext cx="10942237" cy="1494263"/>
          </a:xfrm>
        </p:spPr>
        <p:txBody>
          <a:bodyPr>
            <a:normAutofit fontScale="90000"/>
          </a:bodyPr>
          <a:lstStyle/>
          <a:p>
            <a:r>
              <a:rPr lang="uk-UA" sz="5400" b="1" dirty="0">
                <a:solidFill>
                  <a:schemeClr val="accent2">
                    <a:lumMod val="50000"/>
                  </a:schemeClr>
                </a:solidFill>
                <a:latin typeface="Arial" panose="020B0604020202020204" pitchFamily="34" charset="0"/>
                <a:cs typeface="Arial" panose="020B0604020202020204" pitchFamily="34" charset="0"/>
              </a:rPr>
              <a:t>Інвестиційні пріоритети </a:t>
            </a:r>
            <a:r>
              <a:rPr lang="uk-UA" sz="5400" b="1" dirty="0" smtClean="0">
                <a:solidFill>
                  <a:schemeClr val="accent2">
                    <a:lumMod val="50000"/>
                  </a:schemeClr>
                </a:solidFill>
                <a:latin typeface="Arial" panose="020B0604020202020204" pitchFamily="34" charset="0"/>
                <a:cs typeface="Arial" panose="020B0604020202020204" pitchFamily="34" charset="0"/>
              </a:rPr>
              <a:t>компаній </a:t>
            </a:r>
            <a:r>
              <a:rPr lang="uk-UA" b="1" dirty="0" smtClean="0">
                <a:solidFill>
                  <a:schemeClr val="accent2">
                    <a:lumMod val="50000"/>
                  </a:schemeClr>
                </a:solidFill>
                <a:latin typeface="Arial" panose="020B0604020202020204" pitchFamily="34" charset="0"/>
                <a:cs typeface="Arial" panose="020B0604020202020204" pitchFamily="34" charset="0"/>
              </a:rPr>
              <a:t>(за даними опитувань 2017 року, % респондентів)</a:t>
            </a:r>
            <a:r>
              <a:rPr lang="uk-UA" dirty="0">
                <a:solidFill>
                  <a:schemeClr val="accent2">
                    <a:lumMod val="50000"/>
                  </a:schemeClr>
                </a:solidFill>
                <a:latin typeface="Arial" panose="020B0604020202020204" pitchFamily="34" charset="0"/>
                <a:cs typeface="Arial" panose="020B0604020202020204" pitchFamily="34" charset="0"/>
              </a:rPr>
              <a:t/>
            </a:r>
            <a:br>
              <a:rPr lang="uk-UA" dirty="0">
                <a:solidFill>
                  <a:schemeClr val="accent2">
                    <a:lumMod val="50000"/>
                  </a:schemeClr>
                </a:solidFill>
                <a:latin typeface="Arial" panose="020B0604020202020204" pitchFamily="34" charset="0"/>
                <a:cs typeface="Arial" panose="020B0604020202020204" pitchFamily="34" charset="0"/>
              </a:rPr>
            </a:br>
            <a:endParaRPr lang="ru-RU" dirty="0"/>
          </a:p>
        </p:txBody>
      </p:sp>
      <p:sp>
        <p:nvSpPr>
          <p:cNvPr id="4" name="Нижний колонтитул 3"/>
          <p:cNvSpPr>
            <a:spLocks noGrp="1"/>
          </p:cNvSpPr>
          <p:nvPr>
            <p:ph type="ftr" sz="quarter" idx="11"/>
          </p:nvPr>
        </p:nvSpPr>
        <p:spPr>
          <a:xfrm>
            <a:off x="164377" y="6295092"/>
            <a:ext cx="6297612" cy="365125"/>
          </a:xfrm>
        </p:spPr>
        <p:txBody>
          <a:bodyPr/>
          <a:lstStyle/>
          <a:p>
            <a:r>
              <a:rPr lang="ru-RU" dirty="0" smtClean="0"/>
              <a:t>© ІУК КНЕУ, Верба </a:t>
            </a:r>
            <a:r>
              <a:rPr lang="uk-UA" dirty="0" smtClean="0"/>
              <a:t>Вероніка</a:t>
            </a:r>
            <a:r>
              <a:rPr lang="ru-RU" dirty="0" smtClean="0"/>
              <a:t> Анатоліївна, Кизенко Олена Олександрівна, 2017</a:t>
            </a:r>
            <a:endParaRPr lang="en-US" dirty="0"/>
          </a:p>
        </p:txBody>
      </p:sp>
      <p:sp>
        <p:nvSpPr>
          <p:cNvPr id="5" name="Номер слайда 4"/>
          <p:cNvSpPr>
            <a:spLocks noGrp="1"/>
          </p:cNvSpPr>
          <p:nvPr>
            <p:ph type="sldNum" sz="quarter" idx="12"/>
          </p:nvPr>
        </p:nvSpPr>
        <p:spPr>
          <a:xfrm>
            <a:off x="11188897" y="6176720"/>
            <a:ext cx="683339" cy="365125"/>
          </a:xfrm>
        </p:spPr>
        <p:txBody>
          <a:bodyPr/>
          <a:lstStyle/>
          <a:p>
            <a:fld id="{D57F1E4F-1CFF-5643-939E-217C01CDF565}" type="slidenum">
              <a:rPr lang="en-US" smtClean="0">
                <a:solidFill>
                  <a:schemeClr val="accent2">
                    <a:lumMod val="50000"/>
                  </a:schemeClr>
                </a:solidFill>
              </a:rPr>
              <a:pPr/>
              <a:t>6</a:t>
            </a:fld>
            <a:endParaRPr lang="en-US" dirty="0">
              <a:solidFill>
                <a:schemeClr val="accent2">
                  <a:lumMod val="50000"/>
                </a:schemeClr>
              </a:solidFill>
            </a:endParaRPr>
          </a:p>
        </p:txBody>
      </p:sp>
      <p:graphicFrame>
        <p:nvGraphicFramePr>
          <p:cNvPr id="11" name="Объект 10"/>
          <p:cNvGraphicFramePr>
            <a:graphicFrameLocks noGrp="1"/>
          </p:cNvGraphicFramePr>
          <p:nvPr>
            <p:ph idx="1"/>
            <p:extLst>
              <p:ext uri="{D42A27DB-BD31-4B8C-83A1-F6EECF244321}">
                <p14:modId xmlns:p14="http://schemas.microsoft.com/office/powerpoint/2010/main" val="4179695429"/>
              </p:ext>
            </p:extLst>
          </p:nvPr>
        </p:nvGraphicFramePr>
        <p:xfrm>
          <a:off x="555199" y="1650380"/>
          <a:ext cx="10272635" cy="4390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1633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377" y="0"/>
            <a:ext cx="10942237" cy="1494263"/>
          </a:xfrm>
        </p:spPr>
        <p:txBody>
          <a:bodyPr>
            <a:normAutofit fontScale="90000"/>
          </a:bodyPr>
          <a:lstStyle/>
          <a:p>
            <a:r>
              <a:rPr lang="uk-UA" sz="5400" b="1" dirty="0">
                <a:solidFill>
                  <a:schemeClr val="accent2">
                    <a:lumMod val="50000"/>
                  </a:schemeClr>
                </a:solidFill>
                <a:latin typeface="Arial" panose="020B0604020202020204" pitchFamily="34" charset="0"/>
                <a:cs typeface="Arial" panose="020B0604020202020204" pitchFamily="34" charset="0"/>
              </a:rPr>
              <a:t>Стратегічні пріоритети </a:t>
            </a:r>
            <a:r>
              <a:rPr lang="uk-UA" sz="5400" b="1" dirty="0" smtClean="0">
                <a:solidFill>
                  <a:schemeClr val="accent2">
                    <a:lumMod val="50000"/>
                  </a:schemeClr>
                </a:solidFill>
                <a:latin typeface="Arial" panose="020B0604020202020204" pitchFamily="34" charset="0"/>
                <a:cs typeface="Arial" panose="020B0604020202020204" pitchFamily="34" charset="0"/>
              </a:rPr>
              <a:t>компаній</a:t>
            </a:r>
            <a:br>
              <a:rPr lang="uk-UA" sz="5400" b="1" dirty="0" smtClean="0">
                <a:solidFill>
                  <a:schemeClr val="accent2">
                    <a:lumMod val="50000"/>
                  </a:schemeClr>
                </a:solidFill>
                <a:latin typeface="Arial" panose="020B0604020202020204" pitchFamily="34" charset="0"/>
                <a:cs typeface="Arial" panose="020B0604020202020204" pitchFamily="34" charset="0"/>
              </a:rPr>
            </a:br>
            <a:r>
              <a:rPr lang="uk-UA" b="1" dirty="0" smtClean="0">
                <a:solidFill>
                  <a:schemeClr val="accent2">
                    <a:lumMod val="50000"/>
                  </a:schemeClr>
                </a:solidFill>
                <a:latin typeface="Arial" panose="020B0604020202020204" pitchFamily="34" charset="0"/>
                <a:cs typeface="Arial" panose="020B0604020202020204" pitchFamily="34" charset="0"/>
              </a:rPr>
              <a:t>(за даними опитувань 2017 року, % респондентів)</a:t>
            </a:r>
            <a:r>
              <a:rPr lang="uk-UA" dirty="0">
                <a:solidFill>
                  <a:schemeClr val="accent2">
                    <a:lumMod val="50000"/>
                  </a:schemeClr>
                </a:solidFill>
                <a:latin typeface="Arial" panose="020B0604020202020204" pitchFamily="34" charset="0"/>
                <a:cs typeface="Arial" panose="020B0604020202020204" pitchFamily="34" charset="0"/>
              </a:rPr>
              <a:t/>
            </a:r>
            <a:br>
              <a:rPr lang="uk-UA" dirty="0">
                <a:solidFill>
                  <a:schemeClr val="accent2">
                    <a:lumMod val="50000"/>
                  </a:schemeClr>
                </a:solidFill>
                <a:latin typeface="Arial" panose="020B0604020202020204" pitchFamily="34" charset="0"/>
                <a:cs typeface="Arial" panose="020B0604020202020204" pitchFamily="34" charset="0"/>
              </a:rPr>
            </a:br>
            <a:endParaRPr lang="ru-RU" dirty="0"/>
          </a:p>
        </p:txBody>
      </p:sp>
      <p:sp>
        <p:nvSpPr>
          <p:cNvPr id="4" name="Нижний колонтитул 3"/>
          <p:cNvSpPr>
            <a:spLocks noGrp="1"/>
          </p:cNvSpPr>
          <p:nvPr>
            <p:ph type="ftr" sz="quarter" idx="11"/>
          </p:nvPr>
        </p:nvSpPr>
        <p:spPr>
          <a:xfrm>
            <a:off x="164377" y="6295092"/>
            <a:ext cx="6297612" cy="365125"/>
          </a:xfrm>
        </p:spPr>
        <p:txBody>
          <a:bodyPr/>
          <a:lstStyle/>
          <a:p>
            <a:r>
              <a:rPr lang="ru-RU" dirty="0" smtClean="0"/>
              <a:t>© ІУК КНЕУ, Верба </a:t>
            </a:r>
            <a:r>
              <a:rPr lang="uk-UA" dirty="0" smtClean="0"/>
              <a:t>Вероніка</a:t>
            </a:r>
            <a:r>
              <a:rPr lang="ru-RU" dirty="0" smtClean="0"/>
              <a:t> Анатоліївна, Кизенко Олена Олександрівна, 2017</a:t>
            </a:r>
            <a:endParaRPr lang="en-US" dirty="0"/>
          </a:p>
        </p:txBody>
      </p:sp>
      <p:sp>
        <p:nvSpPr>
          <p:cNvPr id="5" name="Номер слайда 4"/>
          <p:cNvSpPr>
            <a:spLocks noGrp="1"/>
          </p:cNvSpPr>
          <p:nvPr>
            <p:ph type="sldNum" sz="quarter" idx="12"/>
          </p:nvPr>
        </p:nvSpPr>
        <p:spPr>
          <a:xfrm>
            <a:off x="11188897" y="6176720"/>
            <a:ext cx="683339" cy="365125"/>
          </a:xfrm>
        </p:spPr>
        <p:txBody>
          <a:bodyPr/>
          <a:lstStyle/>
          <a:p>
            <a:fld id="{D57F1E4F-1CFF-5643-939E-217C01CDF565}" type="slidenum">
              <a:rPr lang="en-US" smtClean="0">
                <a:solidFill>
                  <a:schemeClr val="accent2">
                    <a:lumMod val="50000"/>
                  </a:schemeClr>
                </a:solidFill>
              </a:rPr>
              <a:pPr/>
              <a:t>7</a:t>
            </a:fld>
            <a:endParaRPr lang="en-US" dirty="0">
              <a:solidFill>
                <a:schemeClr val="accent2">
                  <a:lumMod val="50000"/>
                </a:schemeClr>
              </a:solidFill>
            </a:endParaRPr>
          </a:p>
        </p:txBody>
      </p:sp>
      <p:graphicFrame>
        <p:nvGraphicFramePr>
          <p:cNvPr id="11" name="Объект 10"/>
          <p:cNvGraphicFramePr>
            <a:graphicFrameLocks noGrp="1"/>
          </p:cNvGraphicFramePr>
          <p:nvPr>
            <p:ph idx="1"/>
            <p:extLst>
              <p:ext uri="{D42A27DB-BD31-4B8C-83A1-F6EECF244321}">
                <p14:modId xmlns:p14="http://schemas.microsoft.com/office/powerpoint/2010/main" val="696046260"/>
              </p:ext>
            </p:extLst>
          </p:nvPr>
        </p:nvGraphicFramePr>
        <p:xfrm>
          <a:off x="555199" y="1650380"/>
          <a:ext cx="10272635" cy="4390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2211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TotalTime>
  <Words>660</Words>
  <Application>Microsoft Office PowerPoint</Application>
  <PresentationFormat>Широкоэкранный</PresentationFormat>
  <Paragraphs>66</Paragraphs>
  <Slides>7</Slides>
  <Notes>6</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Trebuchet MS</vt:lpstr>
      <vt:lpstr>Wingdings 3</vt:lpstr>
      <vt:lpstr>Грань</vt:lpstr>
      <vt:lpstr>Конкурентні виклики: загрози стійкості бізнесу чи можливості для нових підприємницьких стратегій?</vt:lpstr>
      <vt:lpstr>Конкурентні виклики: дефініції</vt:lpstr>
      <vt:lpstr>Інформаційна база дослідження: звіти провідних консалтингових компаній</vt:lpstr>
      <vt:lpstr>Конкурентні виклики цифрової економіки (1)</vt:lpstr>
      <vt:lpstr>Конкурентні виклики цифрової економіки (2)</vt:lpstr>
      <vt:lpstr>Інвестиційні пріоритети компаній (за даними опитувань 2017 року, % респондентів) </vt:lpstr>
      <vt:lpstr>Стратегічні пріоритети компаній (за даними опитувань 2017 року, % респондентів)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Конкурентні виклики: аналіз звітів емпіричних досліджень провідних консалтингових компаній</dc:title>
  <dc:creator>Кизенко Олена Олександрівна</dc:creator>
  <cp:lastModifiedBy>Кизенко Олена Олександрівна</cp:lastModifiedBy>
  <cp:revision>18</cp:revision>
  <dcterms:created xsi:type="dcterms:W3CDTF">2017-11-12T07:39:19Z</dcterms:created>
  <dcterms:modified xsi:type="dcterms:W3CDTF">2017-11-13T16:21:04Z</dcterms:modified>
</cp:coreProperties>
</file>